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12192000"/>
  <p:embeddedFontLst>
    <p:embeddedFont>
      <p:font typeface="MiSans" panose="020B0604020202020204" charset="-122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582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pg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-15875" y="-4445"/>
            <a:ext cx="12233910" cy="6859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42895" y="2765425"/>
            <a:ext cx="6506210" cy="1549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Pair Coding Playbook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4926958" y="4684395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926958" y="4684395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889500" y="4736465"/>
            <a:ext cx="24130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926958" y="5387340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26958" y="5387340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89500" y="5439410"/>
            <a:ext cx="2413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Code Completion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Context-Aware Suggestions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68655" y="1533525"/>
            <a:ext cx="3020695" cy="4250690"/>
          </a:xfrm>
          <a:prstGeom prst="roundRect">
            <a:avLst>
              <a:gd name="adj" fmla="val 3466"/>
            </a:avLst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 w="19050">
            <a:solidFill>
              <a:srgbClr val="D3BDA6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68655" y="1533525"/>
            <a:ext cx="3020695" cy="42506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9-28-15:22:08-d3ce480s8jdo4os5dd2g.png"/>
          <p:cNvPicPr>
            <a:picLocks noChangeAspect="1"/>
          </p:cNvPicPr>
          <p:nvPr/>
        </p:nvPicPr>
        <p:blipFill>
          <a:blip r:embed="rId3"/>
          <a:srcRect t="139" b="139"/>
          <a:stretch/>
        </p:blipFill>
        <p:spPr>
          <a:xfrm>
            <a:off x="3930650" y="3438525"/>
            <a:ext cx="7605395" cy="2286000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775335" y="1842135"/>
            <a:ext cx="280797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Transformer Models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75335" y="2614295"/>
            <a:ext cx="2807970" cy="297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Transformer models read open files and comments to propose multi-line snippets, providing context-aware suggestions that adapt to the current code.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3838575" y="1654810"/>
            <a:ext cx="771525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Inline Implementation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3838575" y="2122170"/>
            <a:ext cx="7715250" cy="1370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Developers can write a function signature and receive an inline implementation suggestion from AI, which can be accepted, modified, or cycled through alternatives.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Snippet Pitfalls to Avoid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64870" y="2615164"/>
            <a:ext cx="533125" cy="0"/>
          </a:xfrm>
          <a:prstGeom prst="line">
            <a:avLst/>
          </a:prstGeom>
          <a:noFill/>
          <a:ln w="25400">
            <a:solidFill>
              <a:srgbClr val="DBB479"/>
            </a:solidFill>
            <a:prstDash val="solid"/>
            <a:headEnd type="none"/>
            <a:tailEnd type="none"/>
          </a:ln>
        </p:spPr>
      </p:sp>
      <p:pic>
        <p:nvPicPr>
          <p:cNvPr id="20" name="Image 0" descr="https://kimi-img.moonshot.cn/pub/slides/slides_tmpl/image/25-09-28-15:22:09-d3ce488s8jdo4os5dd6g.png"/>
          <p:cNvPicPr>
            <a:picLocks noChangeAspect="1"/>
          </p:cNvPicPr>
          <p:nvPr/>
        </p:nvPicPr>
        <p:blipFill>
          <a:blip r:embed="rId3"/>
          <a:srcRect t="46" b="46"/>
          <a:stretch/>
        </p:blipFill>
        <p:spPr>
          <a:xfrm>
            <a:off x="779145" y="4210050"/>
            <a:ext cx="4140200" cy="1867535"/>
          </a:xfrm>
          <a:prstGeom prst="rect">
            <a:avLst/>
          </a:prstGeom>
        </p:spPr>
      </p:pic>
      <p:sp>
        <p:nvSpPr>
          <p:cNvPr id="21" name="Shape 18"/>
          <p:cNvSpPr/>
          <p:nvPr/>
        </p:nvSpPr>
        <p:spPr>
          <a:xfrm>
            <a:off x="5326380" y="1670685"/>
            <a:ext cx="2895600" cy="4476750"/>
          </a:xfrm>
          <a:prstGeom prst="roundRect">
            <a:avLst>
              <a:gd name="adj" fmla="val 4166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326380" y="1670685"/>
            <a:ext cx="2895600" cy="447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5326380" y="1778000"/>
            <a:ext cx="2895600" cy="419735"/>
          </a:xfrm>
          <a:prstGeom prst="roundRect">
            <a:avLst>
              <a:gd name="adj" fmla="val 4166"/>
            </a:avLst>
          </a:prstGeom>
          <a:solidFill>
            <a:srgbClr val="D3BDA6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5326380" y="1778000"/>
            <a:ext cx="2895600" cy="419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8399780" y="1670685"/>
            <a:ext cx="2895600" cy="4476750"/>
          </a:xfrm>
          <a:prstGeom prst="roundRect">
            <a:avLst>
              <a:gd name="adj" fmla="val 4166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8399780" y="1670685"/>
            <a:ext cx="2895600" cy="447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8399780" y="1778000"/>
            <a:ext cx="2895600" cy="419735"/>
          </a:xfrm>
          <a:prstGeom prst="roundRect">
            <a:avLst>
              <a:gd name="adj" fmla="val 4166"/>
            </a:avLst>
          </a:prstGeom>
          <a:solidFill>
            <a:srgbClr val="D3BDA6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8399780" y="1778000"/>
            <a:ext cx="2895600" cy="419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36600" y="1649730"/>
            <a:ext cx="4249420" cy="953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Hallucinated APIs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36600" y="2667635"/>
            <a:ext cx="4282440" cy="1487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 cautious of AI-generated code that references non-existent APIs or outdated patterns, which can lead to integration issues.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5518150" y="2487930"/>
            <a:ext cx="2540577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Licensing Concerns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5518150" y="3251835"/>
            <a:ext cx="2541270" cy="2280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that AI-generated code complies with licensing requirements to avoid legal issues, especially when using third-party libraries.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8591550" y="2487930"/>
            <a:ext cx="2540577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 Checklist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8591550" y="3251835"/>
            <a:ext cx="2541270" cy="2606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a lightweight checklist to verify imports, check documentation, and run quick unit tests to ensure AI suggestions are safe and compliant.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Code Review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Inline Quality Feedback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78992" y="1943179"/>
            <a:ext cx="1640008" cy="1640683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678992" y="1943179"/>
            <a:ext cx="1640008" cy="16406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21970" y="1777365"/>
            <a:ext cx="8998234" cy="197231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B48E67"/>
                </a:gs>
                <a:gs pos="100000">
                  <a:srgbClr val="B48E67">
                    <a:alpha val="0"/>
                  </a:srgbClr>
                </a:gs>
              </a:gsLst>
              <a:lin ang="0" scaled="1"/>
            </a:gra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21970" y="1777365"/>
            <a:ext cx="8998234" cy="1972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9-28-15:22:07-d3ce47os8jdo4os5dd20.png"/>
          <p:cNvPicPr>
            <a:picLocks noChangeAspect="1"/>
          </p:cNvPicPr>
          <p:nvPr/>
        </p:nvPicPr>
        <p:blipFill>
          <a:blip r:embed="rId3"/>
          <a:srcRect l="112" r="112"/>
          <a:stretch/>
        </p:blipFill>
        <p:spPr>
          <a:xfrm>
            <a:off x="8629650" y="1240790"/>
            <a:ext cx="2834640" cy="4940935"/>
          </a:xfrm>
          <a:prstGeom prst="rect">
            <a:avLst/>
          </a:prstGeom>
        </p:spPr>
      </p:pic>
      <p:sp>
        <p:nvSpPr>
          <p:cNvPr id="24" name="Shape 21"/>
          <p:cNvSpPr/>
          <p:nvPr/>
        </p:nvSpPr>
        <p:spPr>
          <a:xfrm>
            <a:off x="678992" y="4158059"/>
            <a:ext cx="1640008" cy="1640683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25" name="Text 22"/>
          <p:cNvSpPr/>
          <p:nvPr/>
        </p:nvSpPr>
        <p:spPr>
          <a:xfrm>
            <a:off x="678992" y="4158059"/>
            <a:ext cx="1640008" cy="16406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521970" y="3992245"/>
            <a:ext cx="8998234" cy="197231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B48E67"/>
                </a:gs>
                <a:gs pos="100000">
                  <a:srgbClr val="B48E67">
                    <a:alpha val="0"/>
                  </a:srgbClr>
                </a:gs>
              </a:gsLst>
              <a:lin ang="0" scaled="1"/>
            </a:gra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521970" y="3992245"/>
            <a:ext cx="8998234" cy="1972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731333" y="2266079"/>
            <a:ext cx="1424829" cy="92215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2457373" y="1901646"/>
            <a:ext cx="7660082" cy="20907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Feedback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2457373" y="2330803"/>
            <a:ext cx="5923485" cy="114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Extensions like ESLint, SonarLint, and Copilot provide real-time feedback on code quality, flagging issues while developers type to reduce context switching.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731333" y="4480959"/>
            <a:ext cx="1424829" cy="92215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2457373" y="4116526"/>
            <a:ext cx="7660082" cy="10680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Shorter Feedback Loops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2457373" y="4545683"/>
            <a:ext cx="5923485" cy="114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integrating code review into the writing process, AI helps maintain high code quality and keeps pair programming momentum high.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09-d3ce488s8jdo4os5dd50.jpg"/>
          <p:cNvPicPr>
            <a:picLocks noChangeAspect="1"/>
          </p:cNvPicPr>
          <p:nvPr/>
        </p:nvPicPr>
        <p:blipFill>
          <a:blip r:embed="rId3"/>
          <a:srcRect t="3344" b="3344"/>
          <a:stretch/>
        </p:blipFill>
        <p:spPr>
          <a:xfrm>
            <a:off x="5810885" y="1647825"/>
            <a:ext cx="6351270" cy="243903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1615440"/>
            <a:ext cx="5832000" cy="2439670"/>
          </a:xfrm>
          <a:prstGeom prst="rect">
            <a:avLst/>
          </a:prstGeom>
          <a:solidFill>
            <a:srgbClr val="D3BDA6"/>
          </a:solidFill>
          <a:ln/>
        </p:spPr>
      </p:sp>
      <p:sp>
        <p:nvSpPr>
          <p:cNvPr id="6" name="Text 3"/>
          <p:cNvSpPr/>
          <p:nvPr/>
        </p:nvSpPr>
        <p:spPr>
          <a:xfrm>
            <a:off x="0" y="1615440"/>
            <a:ext cx="5832000" cy="2439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Warning to Fix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9920" y="2017395"/>
            <a:ext cx="4648681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Flags Issues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9920" y="2397760"/>
            <a:ext cx="4813935" cy="1489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underline issues in the code and offer quick-fix suggestions, making it easy to address problems immediately.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9920" y="4316730"/>
            <a:ext cx="4883492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Pair Discussion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29920" y="4616450"/>
            <a:ext cx="4883785" cy="12820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human pair discusses the trade-offs of AI suggestions, ensuring that fixes align with project goals and coding standards.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191885" y="4316730"/>
            <a:ext cx="4883492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Shared Learning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191885" y="4616450"/>
            <a:ext cx="4883785" cy="1487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collaborative process turns fixes into shared knowledge, improving the team's understanding of best practices.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Refactor &amp; Optimize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10-d3ce48gs8jdo4os5dd9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19685"/>
            <a:ext cx="12197080" cy="68903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AI-Guided Refactor Steps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991235" y="1871345"/>
            <a:ext cx="3147695" cy="4275455"/>
          </a:xfrm>
          <a:prstGeom prst="roundRect">
            <a:avLst>
              <a:gd name="adj" fmla="val 7796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91235" y="1871345"/>
            <a:ext cx="3147695" cy="4275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135505" y="1508125"/>
            <a:ext cx="859790" cy="904875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AB8A7D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2135505" y="1508125"/>
            <a:ext cx="859790" cy="904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509135" y="1871345"/>
            <a:ext cx="3147695" cy="4275455"/>
          </a:xfrm>
          <a:prstGeom prst="roundRect">
            <a:avLst>
              <a:gd name="adj" fmla="val 7796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509135" y="1871345"/>
            <a:ext cx="3147695" cy="4275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653405" y="1508125"/>
            <a:ext cx="859790" cy="904875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AB8A7D"/>
              </a:gs>
            </a:gsLst>
            <a:lin ang="2700000" scaled="1"/>
          </a:gradFill>
          <a:ln/>
        </p:spPr>
      </p:sp>
      <p:sp>
        <p:nvSpPr>
          <p:cNvPr id="13" name="Text 10"/>
          <p:cNvSpPr/>
          <p:nvPr/>
        </p:nvSpPr>
        <p:spPr>
          <a:xfrm>
            <a:off x="5653405" y="1508125"/>
            <a:ext cx="859790" cy="904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027035" y="1871345"/>
            <a:ext cx="3147695" cy="4275455"/>
          </a:xfrm>
          <a:prstGeom prst="roundRect">
            <a:avLst>
              <a:gd name="adj" fmla="val 7796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027035" y="1871345"/>
            <a:ext cx="3147695" cy="4275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9171305" y="1508125"/>
            <a:ext cx="859790" cy="904875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AB8A7D"/>
              </a:gs>
            </a:gsLst>
            <a:lin ang="2700000" scaled="1"/>
          </a:gradFill>
          <a:ln/>
        </p:spPr>
      </p:sp>
      <p:sp>
        <p:nvSpPr>
          <p:cNvPr id="17" name="Text 14"/>
          <p:cNvSpPr/>
          <p:nvPr/>
        </p:nvSpPr>
        <p:spPr>
          <a:xfrm>
            <a:off x="9171305" y="1508125"/>
            <a:ext cx="859790" cy="904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209800" y="1699895"/>
            <a:ext cx="7105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51255" y="2642870"/>
            <a:ext cx="282829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Refactor Suggestions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151255" y="3270250"/>
            <a:ext cx="2828290" cy="26752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proposes refactor steps such as extracting methods, renaming variables, and simplifying conditionals to improve code readability and maintainability.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727700" y="1699895"/>
            <a:ext cx="7105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669155" y="2642870"/>
            <a:ext cx="282829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Diff Previews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669155" y="3270250"/>
            <a:ext cx="2828290" cy="26752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Suggestions appear as diff previews in VSCode, allowing pairs to debate changes before applying them to ensure they meet project requirements.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245600" y="1699895"/>
            <a:ext cx="7105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8187055" y="2642870"/>
            <a:ext cx="282829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Collaborative Decision-Making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187055" y="3270250"/>
            <a:ext cx="2828290" cy="26752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human pair reviews AI suggestions, discusses potential impacts, and decides whether to accept or adapt the changes.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Hotspot Hints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29945" y="1796415"/>
            <a:ext cx="4509135" cy="4420870"/>
          </a:xfrm>
          <a:prstGeom prst="roundRect">
            <a:avLst>
              <a:gd name="adj" fmla="val 6829"/>
            </a:avLst>
          </a:prstGeom>
          <a:solidFill>
            <a:srgbClr val="D3BDA6"/>
          </a:solidFill>
          <a:ln/>
        </p:spPr>
      </p:sp>
      <p:sp>
        <p:nvSpPr>
          <p:cNvPr id="20" name="Text 18"/>
          <p:cNvSpPr/>
          <p:nvPr/>
        </p:nvSpPr>
        <p:spPr>
          <a:xfrm>
            <a:off x="829945" y="1796415"/>
            <a:ext cx="4509135" cy="4420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9-28-15:22:05-d3ce478s8jdo4os5dcu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05" y="1920875"/>
            <a:ext cx="1304290" cy="1036320"/>
          </a:xfrm>
          <a:prstGeom prst="rect">
            <a:avLst/>
          </a:prstGeom>
        </p:spPr>
      </p:pic>
      <p:sp>
        <p:nvSpPr>
          <p:cNvPr id="22" name="Shape 19"/>
          <p:cNvSpPr/>
          <p:nvPr/>
        </p:nvSpPr>
        <p:spPr>
          <a:xfrm>
            <a:off x="1014095" y="2801620"/>
            <a:ext cx="4140835" cy="3225800"/>
          </a:xfrm>
          <a:prstGeom prst="roundRect">
            <a:avLst>
              <a:gd name="adj" fmla="val 6829"/>
            </a:avLst>
          </a:prstGeom>
          <a:solidFill>
            <a:srgbClr val="FFFFFF"/>
          </a:solidFill>
          <a:ln/>
        </p:spPr>
      </p:sp>
      <p:sp>
        <p:nvSpPr>
          <p:cNvPr id="23" name="Text 20"/>
          <p:cNvSpPr/>
          <p:nvPr/>
        </p:nvSpPr>
        <p:spPr>
          <a:xfrm>
            <a:off x="1014095" y="2801620"/>
            <a:ext cx="4140835" cy="3225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047105" y="1796415"/>
            <a:ext cx="4509135" cy="4420870"/>
          </a:xfrm>
          <a:prstGeom prst="roundRect">
            <a:avLst>
              <a:gd name="adj" fmla="val 6829"/>
            </a:avLst>
          </a:prstGeom>
          <a:solidFill>
            <a:srgbClr val="D3BDA6"/>
          </a:solidFill>
          <a:ln/>
        </p:spPr>
      </p:sp>
      <p:sp>
        <p:nvSpPr>
          <p:cNvPr id="25" name="Text 22"/>
          <p:cNvSpPr/>
          <p:nvPr/>
        </p:nvSpPr>
        <p:spPr>
          <a:xfrm>
            <a:off x="6047105" y="1796415"/>
            <a:ext cx="4509135" cy="4420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6" name="Image 1" descr="https://kimi-img.moonshot.cn/pub/slides/slides_tmpl/image/25-09-28-15:22:05-d3ce478s8jdo4os5dc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795" y="1920875"/>
            <a:ext cx="1304290" cy="1036320"/>
          </a:xfrm>
          <a:prstGeom prst="rect">
            <a:avLst/>
          </a:prstGeom>
        </p:spPr>
      </p:pic>
      <p:sp>
        <p:nvSpPr>
          <p:cNvPr id="27" name="Shape 23"/>
          <p:cNvSpPr/>
          <p:nvPr/>
        </p:nvSpPr>
        <p:spPr>
          <a:xfrm>
            <a:off x="6231255" y="2801620"/>
            <a:ext cx="4140835" cy="3225800"/>
          </a:xfrm>
          <a:prstGeom prst="roundRect">
            <a:avLst>
              <a:gd name="adj" fmla="val 6829"/>
            </a:avLst>
          </a:prstGeom>
          <a:solidFill>
            <a:srgbClr val="FFFFFF"/>
          </a:solidFill>
          <a:ln/>
        </p:spPr>
      </p:sp>
      <p:sp>
        <p:nvSpPr>
          <p:cNvPr id="28" name="Text 24"/>
          <p:cNvSpPr/>
          <p:nvPr/>
        </p:nvSpPr>
        <p:spPr>
          <a:xfrm>
            <a:off x="6231255" y="2801620"/>
            <a:ext cx="4140835" cy="3225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1195705" y="1984375"/>
            <a:ext cx="290258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Identifying Performance Issues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1195705" y="2924175"/>
            <a:ext cx="3778250" cy="2968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 detect performance hotspots such as inefficient loops or repeated DOM queries, providing data-driven insights for optimization.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6412865" y="1984375"/>
            <a:ext cx="290258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Immediate Improvements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6412865" y="2924175"/>
            <a:ext cx="3778250" cy="2968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Accepting AI proposals for caching results or optimizing algorithms can significantly cut runtime, enhancing code performance.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 Docs &amp; Tests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og.png"/>
          <p:cNvPicPr>
            <a:picLocks noChangeAspect="1"/>
          </p:cNvPicPr>
          <p:nvPr/>
        </p:nvPicPr>
        <p:blipFill>
          <a:blip r:embed="rId3"/>
          <a:srcRect l="16" r="16"/>
          <a:stretch/>
        </p:blipFill>
        <p:spPr>
          <a:xfrm>
            <a:off x="-18415" y="-57785"/>
            <a:ext cx="12230735" cy="692594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38189" y="1791537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5738189" y="2563443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738189" y="3335350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5738189" y="4107257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5738189" y="4879163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5738189" y="5651070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9" name="Text 6"/>
          <p:cNvSpPr/>
          <p:nvPr/>
        </p:nvSpPr>
        <p:spPr>
          <a:xfrm>
            <a:off x="1827530" y="3183890"/>
            <a:ext cx="223012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>
                    <a:alpha val="5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676900" y="1186498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385126" y="1236445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AI Joins Pair Coding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676900" y="1958405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385126" y="2008352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Inside Your IDE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676900" y="2730311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385126" y="2780258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Code Completion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676900" y="3502218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385126" y="3552165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Code Review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676900" y="4274125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385126" y="4324072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Refactor &amp; Optimize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676900" y="5046032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385126" y="5095978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 Docs &amp; Tests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9-28-15:22:06-d3ce47gs8jdo4os5dd0g.png"/>
          <p:cNvPicPr>
            <a:picLocks noChangeAspect="1"/>
          </p:cNvPicPr>
          <p:nvPr/>
        </p:nvPicPr>
        <p:blipFill>
          <a:blip r:embed="rId3"/>
          <a:srcRect l="8" r="8"/>
          <a:stretch/>
        </p:blipFill>
        <p:spPr>
          <a:xfrm>
            <a:off x="635000" y="1621790"/>
            <a:ext cx="11562080" cy="5192395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9-28-15:22:08-d3ce480s8jdo4os5dd3g.png"/>
          <p:cNvPicPr>
            <a:picLocks noChangeAspect="1"/>
          </p:cNvPicPr>
          <p:nvPr/>
        </p:nvPicPr>
        <p:blipFill>
          <a:blip r:embed="rId4"/>
          <a:srcRect t="5" b="5"/>
          <a:stretch/>
        </p:blipFill>
        <p:spPr>
          <a:xfrm>
            <a:off x="7349490" y="2082165"/>
            <a:ext cx="5852160" cy="5187950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7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Docstring Generation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20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933450" y="2562225"/>
            <a:ext cx="269240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One-Keystroke Docstrings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933450" y="3281045"/>
            <a:ext cx="2691507" cy="2327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 a single keystroke, AI converts a function signature into a JSDoc or Python docstring, filling in parameter descriptions and return types.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3879850" y="3009265"/>
            <a:ext cx="269240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on Business Logic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3879850" y="3728085"/>
            <a:ext cx="2691507" cy="2327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automation frees developers to focus on implementing business logic while ensuring documentation remains up-to-date and accurate.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10-d3ce48gs8jdo4os5dd80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-20955" y="-12065"/>
            <a:ext cx="12203430" cy="68973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Unit Test Scaffolding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09-28-15:22:10-d3ce48gs8jdo4os5dd9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88340" y="1786255"/>
            <a:ext cx="3000523" cy="4064000"/>
          </a:xfrm>
          <a:prstGeom prst="rect">
            <a:avLst/>
          </a:prstGeom>
        </p:spPr>
      </p:pic>
      <p:pic>
        <p:nvPicPr>
          <p:cNvPr id="7" name="Image 2" descr="https://kimi-img.moonshot.cn/pub/slides/slides_tmpl/image/25-09-28-15:22:10-d3ce48gs8jdo4os5dd9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48052" y="1786255"/>
            <a:ext cx="3000523" cy="406400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9-28-15:22:10-d3ce48gs8jdo4os5dd9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33385" y="1794510"/>
            <a:ext cx="3000523" cy="40640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385570" y="2058670"/>
            <a:ext cx="280098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Drafting Test Cases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388110" y="2703830"/>
            <a:ext cx="2800985" cy="26752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drafts unit test cases, including describe blocks, fixtures, and assertions, based on the code implementation.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757420" y="2058670"/>
            <a:ext cx="280098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Review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4759960" y="2703830"/>
            <a:ext cx="2800985" cy="26752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human pair adds edge cases and approves test names, ensuring the generated test suites are meaningful and maintainable.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8129270" y="2058670"/>
            <a:ext cx="280098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Comprehensive Coverage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8131810" y="2703830"/>
            <a:ext cx="2800985" cy="26752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AI-generated tests help improve test coverage, ensuring comprehensive validation of the codebase.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Collaboration Boosters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17-d3ce4a8s8jdo4os5ddig.jpeg"/>
          <p:cNvPicPr>
            <a:picLocks noChangeAspect="1"/>
          </p:cNvPicPr>
          <p:nvPr/>
        </p:nvPicPr>
        <p:blipFill>
          <a:blip r:embed="rId3"/>
          <a:srcRect l="28012" t="7813" r="22500" b="7813"/>
          <a:stretch/>
        </p:blipFill>
        <p:spPr>
          <a:xfrm>
            <a:off x="7106285" y="0"/>
            <a:ext cx="508571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106285" y="0"/>
            <a:ext cx="5085715" cy="6858000"/>
          </a:xfrm>
          <a:prstGeom prst="rect">
            <a:avLst/>
          </a:prstGeom>
          <a:solidFill>
            <a:srgbClr val="D3BDA6">
              <a:alpha val="9098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106285" y="0"/>
            <a:ext cx="5085715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315563" y="3986823"/>
            <a:ext cx="1014730" cy="1014730"/>
          </a:xfrm>
          <a:prstGeom prst="ellipse">
            <a:avLst/>
          </a:prstGeom>
          <a:solidFill>
            <a:srgbClr val="865F24"/>
          </a:solidFill>
          <a:ln w="3175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15563" y="3986823"/>
            <a:ext cx="1014730" cy="1014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5400000">
            <a:off x="7325750" y="4431183"/>
            <a:ext cx="146173" cy="126011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 rot="5400000">
            <a:off x="7325750" y="4431183"/>
            <a:ext cx="146173" cy="12601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316833" y="1288553"/>
            <a:ext cx="1014730" cy="1014730"/>
          </a:xfrm>
          <a:prstGeom prst="ellipse">
            <a:avLst/>
          </a:prstGeom>
          <a:solidFill>
            <a:srgbClr val="865F24"/>
          </a:solidFill>
          <a:ln w="31750">
            <a:solidFill>
              <a:srgbClr val="FFFF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16833" y="1288553"/>
            <a:ext cx="1014730" cy="1014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7327020" y="1732913"/>
            <a:ext cx="146173" cy="126011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7327020" y="1732913"/>
            <a:ext cx="146173" cy="12601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632314" y="1621539"/>
            <a:ext cx="359932" cy="359932"/>
          </a:xfrm>
          <a:custGeom>
            <a:avLst/>
            <a:gdLst/>
            <a:ahLst/>
            <a:cxnLst/>
            <a:rect l="l" t="t" r="r" b="b"/>
            <a:pathLst>
              <a:path w="359932" h="359932">
                <a:moveTo>
                  <a:pt x="197963" y="323939"/>
                </a:moveTo>
                <a:cubicBezTo>
                  <a:pt x="197963" y="359932"/>
                  <a:pt x="197963" y="359932"/>
                  <a:pt x="197963" y="359932"/>
                </a:cubicBezTo>
                <a:cubicBezTo>
                  <a:pt x="161969" y="359932"/>
                  <a:pt x="161969" y="359932"/>
                  <a:pt x="161969" y="359932"/>
                </a:cubicBezTo>
                <a:cubicBezTo>
                  <a:pt x="161969" y="323939"/>
                  <a:pt x="161969" y="323939"/>
                  <a:pt x="161969" y="323939"/>
                </a:cubicBezTo>
                <a:cubicBezTo>
                  <a:pt x="17997" y="323939"/>
                  <a:pt x="17997" y="323939"/>
                  <a:pt x="17997" y="323939"/>
                </a:cubicBezTo>
                <a:cubicBezTo>
                  <a:pt x="8998" y="323939"/>
                  <a:pt x="0" y="314941"/>
                  <a:pt x="0" y="305942"/>
                </a:cubicBezTo>
                <a:cubicBezTo>
                  <a:pt x="0" y="53990"/>
                  <a:pt x="0" y="53990"/>
                  <a:pt x="0" y="53990"/>
                </a:cubicBezTo>
                <a:cubicBezTo>
                  <a:pt x="359932" y="53990"/>
                  <a:pt x="359932" y="53990"/>
                  <a:pt x="359932" y="53990"/>
                </a:cubicBezTo>
                <a:cubicBezTo>
                  <a:pt x="359932" y="305942"/>
                  <a:pt x="359932" y="305942"/>
                  <a:pt x="359932" y="305942"/>
                </a:cubicBezTo>
                <a:cubicBezTo>
                  <a:pt x="359932" y="314941"/>
                  <a:pt x="350934" y="323939"/>
                  <a:pt x="341935" y="323939"/>
                </a:cubicBezTo>
                <a:lnTo>
                  <a:pt x="197963" y="323939"/>
                </a:lnTo>
                <a:close/>
                <a:moveTo>
                  <a:pt x="35993" y="287946"/>
                </a:moveTo>
                <a:cubicBezTo>
                  <a:pt x="323939" y="287946"/>
                  <a:pt x="323939" y="287946"/>
                  <a:pt x="323939" y="287946"/>
                </a:cubicBezTo>
                <a:cubicBezTo>
                  <a:pt x="323939" y="89983"/>
                  <a:pt x="323939" y="89983"/>
                  <a:pt x="323939" y="89983"/>
                </a:cubicBezTo>
                <a:cubicBezTo>
                  <a:pt x="35993" y="89983"/>
                  <a:pt x="35993" y="89983"/>
                  <a:pt x="35993" y="89983"/>
                </a:cubicBezTo>
                <a:lnTo>
                  <a:pt x="35993" y="287946"/>
                </a:lnTo>
                <a:close/>
                <a:moveTo>
                  <a:pt x="197963" y="125976"/>
                </a:moveTo>
                <a:cubicBezTo>
                  <a:pt x="287946" y="125976"/>
                  <a:pt x="287946" y="125976"/>
                  <a:pt x="287946" y="125976"/>
                </a:cubicBezTo>
                <a:cubicBezTo>
                  <a:pt x="287946" y="161969"/>
                  <a:pt x="287946" y="161969"/>
                  <a:pt x="287946" y="161969"/>
                </a:cubicBezTo>
                <a:cubicBezTo>
                  <a:pt x="197963" y="161969"/>
                  <a:pt x="197963" y="161969"/>
                  <a:pt x="197963" y="161969"/>
                </a:cubicBezTo>
                <a:lnTo>
                  <a:pt x="197963" y="125976"/>
                </a:lnTo>
                <a:close/>
                <a:moveTo>
                  <a:pt x="197963" y="197963"/>
                </a:moveTo>
                <a:cubicBezTo>
                  <a:pt x="287946" y="197963"/>
                  <a:pt x="287946" y="197963"/>
                  <a:pt x="287946" y="197963"/>
                </a:cubicBezTo>
                <a:cubicBezTo>
                  <a:pt x="287946" y="233956"/>
                  <a:pt x="287946" y="233956"/>
                  <a:pt x="287946" y="233956"/>
                </a:cubicBezTo>
                <a:cubicBezTo>
                  <a:pt x="197963" y="233956"/>
                  <a:pt x="197963" y="233956"/>
                  <a:pt x="197963" y="233956"/>
                </a:cubicBezTo>
                <a:lnTo>
                  <a:pt x="197963" y="197963"/>
                </a:lnTo>
                <a:close/>
                <a:moveTo>
                  <a:pt x="125976" y="125976"/>
                </a:moveTo>
                <a:cubicBezTo>
                  <a:pt x="125976" y="179966"/>
                  <a:pt x="125976" y="179966"/>
                  <a:pt x="125976" y="179966"/>
                </a:cubicBezTo>
                <a:cubicBezTo>
                  <a:pt x="179966" y="179966"/>
                  <a:pt x="179966" y="179966"/>
                  <a:pt x="179966" y="179966"/>
                </a:cubicBezTo>
                <a:cubicBezTo>
                  <a:pt x="179966" y="211460"/>
                  <a:pt x="157470" y="233956"/>
                  <a:pt x="125976" y="233956"/>
                </a:cubicBezTo>
                <a:cubicBezTo>
                  <a:pt x="94482" y="233956"/>
                  <a:pt x="71986" y="211460"/>
                  <a:pt x="71986" y="179966"/>
                </a:cubicBezTo>
                <a:cubicBezTo>
                  <a:pt x="71986" y="148472"/>
                  <a:pt x="94482" y="125976"/>
                  <a:pt x="125976" y="125976"/>
                </a:cubicBezTo>
                <a:close/>
                <a:moveTo>
                  <a:pt x="0" y="0"/>
                </a:moveTo>
                <a:cubicBezTo>
                  <a:pt x="359932" y="0"/>
                  <a:pt x="359932" y="0"/>
                  <a:pt x="359932" y="0"/>
                </a:cubicBezTo>
                <a:cubicBezTo>
                  <a:pt x="359932" y="35993"/>
                  <a:pt x="359932" y="35993"/>
                  <a:pt x="359932" y="35993"/>
                </a:cubicBezTo>
                <a:cubicBezTo>
                  <a:pt x="0" y="35993"/>
                  <a:pt x="0" y="35993"/>
                  <a:pt x="0" y="3599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6632314" y="1621539"/>
            <a:ext cx="359932" cy="35993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9-28-15:22:09-d3ce488s8jdo4os5dd7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324" y="4306259"/>
            <a:ext cx="335280" cy="335280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Share + AI</a:t>
            </a:r>
            <a:endParaRPr lang="en-US" sz="1600" dirty="0"/>
          </a:p>
        </p:txBody>
      </p:sp>
      <p:pic>
        <p:nvPicPr>
          <p:cNvPr id="19" name="Image 2" descr="https://kimi-img.moonshot.cn/pub/slides/slides_tmpl/image/25-09-28-15:22:09-d3ce488s8jdo4os5dd7g.png"/>
          <p:cNvPicPr>
            <a:picLocks noChangeAspect="1"/>
          </p:cNvPicPr>
          <p:nvPr/>
        </p:nvPicPr>
        <p:blipFill>
          <a:blip r:embed="rId5"/>
          <a:srcRect t="116" b="116"/>
          <a:stretch/>
        </p:blipFill>
        <p:spPr>
          <a:xfrm>
            <a:off x="0" y="4958080"/>
            <a:ext cx="2065655" cy="191579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870585" y="1900555"/>
            <a:ext cx="504360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Simultaneous Editing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870585" y="2510155"/>
            <a:ext cx="5041900" cy="1936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Share enables simultaneous multi-cursor editing, with AI suggestions visible to both developers regardless of who is typing.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7466965" y="1288415"/>
            <a:ext cx="4198205" cy="62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Integrated Communication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7466965" y="1760220"/>
            <a:ext cx="4198205" cy="19824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Voice or chat integration allows pairs to discuss AI output without leaving the editor, enhancing collaboration.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7525165" y="3986530"/>
            <a:ext cx="4198205" cy="62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Feedback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7525165" y="4458335"/>
            <a:ext cx="4198205" cy="19824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real-time suggestions and feedback, making it easier for pairs to stay aligned and make decisions quickly.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0078" y="3926205"/>
            <a:ext cx="3794400" cy="2423160"/>
          </a:xfrm>
          <a:prstGeom prst="roundRect">
            <a:avLst>
              <a:gd name="adj" fmla="val 3459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20078" y="3926205"/>
            <a:ext cx="3794400" cy="2423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7" name="Text 15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Change Summaries by AI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9-28-15:22:09-d3ce488s8jdo4os5dd60.png"/>
          <p:cNvPicPr>
            <a:picLocks noChangeAspect="1"/>
          </p:cNvPicPr>
          <p:nvPr/>
        </p:nvPicPr>
        <p:blipFill>
          <a:blip r:embed="rId3"/>
          <a:srcRect t="73" b="73"/>
          <a:stretch/>
        </p:blipFill>
        <p:spPr>
          <a:xfrm>
            <a:off x="4572000" y="3926205"/>
            <a:ext cx="7010400" cy="2422800"/>
          </a:xfrm>
          <a:prstGeom prst="roundRect">
            <a:avLst>
              <a:gd name="adj" fmla="val 4640"/>
            </a:avLst>
          </a:prstGeom>
        </p:spPr>
      </p:pic>
      <p:pic>
        <p:nvPicPr>
          <p:cNvPr id="22" name="Image 1" descr="https://kimi-img.moonshot.cn/pub/slides/slides_tmpl/image/25-09-28-15:22:09-d3ce488s8jdo4os5dd40.png"/>
          <p:cNvPicPr>
            <a:picLocks noChangeAspect="1"/>
          </p:cNvPicPr>
          <p:nvPr/>
        </p:nvPicPr>
        <p:blipFill>
          <a:blip r:embed="rId4"/>
          <a:srcRect t="82" b="82"/>
          <a:stretch/>
        </p:blipFill>
        <p:spPr>
          <a:xfrm>
            <a:off x="620078" y="1488440"/>
            <a:ext cx="3794760" cy="2319020"/>
          </a:xfrm>
          <a:prstGeom prst="roundRect">
            <a:avLst>
              <a:gd name="adj" fmla="val 5240"/>
            </a:avLst>
          </a:prstGeom>
        </p:spPr>
      </p:pic>
      <p:sp>
        <p:nvSpPr>
          <p:cNvPr id="23" name="Shape 19"/>
          <p:cNvSpPr/>
          <p:nvPr/>
        </p:nvSpPr>
        <p:spPr>
          <a:xfrm>
            <a:off x="4576763" y="1489075"/>
            <a:ext cx="6995160" cy="2318385"/>
          </a:xfrm>
          <a:prstGeom prst="roundRect">
            <a:avLst>
              <a:gd name="adj" fmla="val 6272"/>
            </a:avLst>
          </a:prstGeom>
          <a:solidFill>
            <a:srgbClr val="D3BDA6"/>
          </a:solidFill>
          <a:ln/>
        </p:spPr>
      </p:sp>
      <p:sp>
        <p:nvSpPr>
          <p:cNvPr id="24" name="Text 20"/>
          <p:cNvSpPr/>
          <p:nvPr/>
        </p:nvSpPr>
        <p:spPr>
          <a:xfrm>
            <a:off x="4576763" y="1489075"/>
            <a:ext cx="6995160" cy="23183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4773930" y="1744345"/>
            <a:ext cx="644144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Auto-Summarize Changes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4773930" y="2158365"/>
            <a:ext cx="6439574" cy="12052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GitLens and Copilot Chat can auto-summarize diff hunks into plain English, providing clear change summaries.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734695" y="3999865"/>
            <a:ext cx="348551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Efficient Communication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734695" y="4307205"/>
            <a:ext cx="3484505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summaries help pairs communicate more effectively during stand-ups or hand-offs, saving time and reducing misunderstandings.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Limits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10-d3ce48gs8jdo4os5dd8g.png"/>
          <p:cNvPicPr>
            <a:picLocks noChangeAspect="1"/>
          </p:cNvPicPr>
          <p:nvPr/>
        </p:nvPicPr>
        <p:blipFill>
          <a:blip r:embed="rId3"/>
          <a:srcRect l="45" r="45"/>
          <a:stretch/>
        </p:blipFill>
        <p:spPr>
          <a:xfrm>
            <a:off x="10485755" y="5457825"/>
            <a:ext cx="1733550" cy="140017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74345" y="2915285"/>
            <a:ext cx="8759190" cy="1793875"/>
          </a:xfrm>
          <a:prstGeom prst="rect">
            <a:avLst/>
          </a:prstGeom>
          <a:solidFill>
            <a:srgbClr val="D3BDA6"/>
          </a:solidFill>
          <a:ln/>
        </p:spPr>
      </p:sp>
      <p:sp>
        <p:nvSpPr>
          <p:cNvPr id="6" name="Text 3"/>
          <p:cNvSpPr/>
          <p:nvPr/>
        </p:nvSpPr>
        <p:spPr>
          <a:xfrm>
            <a:off x="474345" y="2915285"/>
            <a:ext cx="8759190" cy="1793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 to Override AI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7680000">
            <a:off x="8562166" y="3341075"/>
            <a:ext cx="3813585" cy="1926033"/>
          </a:xfrm>
          <a:custGeom>
            <a:avLst/>
            <a:gdLst/>
            <a:ahLst/>
            <a:cxnLst/>
            <a:rect l="l" t="t" r="r" b="b"/>
            <a:pathLst>
              <a:path w="3813585" h="1926033">
                <a:moveTo>
                  <a:pt x="98" y="1926033"/>
                </a:moveTo>
                <a:cubicBezTo>
                  <a:pt x="-10456" y="872487"/>
                  <a:pt x="835156" y="10225"/>
                  <a:pt x="1888054" y="90"/>
                </a:cubicBezTo>
                <a:cubicBezTo>
                  <a:pt x="2940953" y="-10045"/>
                  <a:pt x="3803452" y="835327"/>
                  <a:pt x="3813585" y="1888453"/>
                </a:cubicBezTo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EDE5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 rot="7680000">
            <a:off x="8562166" y="3341075"/>
            <a:ext cx="3813585" cy="1926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rot="20400000">
            <a:off x="8430704" y="5117262"/>
            <a:ext cx="202156" cy="202202"/>
          </a:xfrm>
          <a:prstGeom prst="ellipse">
            <a:avLst/>
          </a:prstGeom>
          <a:solidFill>
            <a:srgbClr val="D3BDA6"/>
          </a:solidFill>
          <a:ln/>
        </p:spPr>
      </p:sp>
      <p:sp>
        <p:nvSpPr>
          <p:cNvPr id="11" name="Text 8"/>
          <p:cNvSpPr/>
          <p:nvPr/>
        </p:nvSpPr>
        <p:spPr>
          <a:xfrm rot="20400000">
            <a:off x="8430704" y="5117262"/>
            <a:ext cx="202156" cy="20220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20400000">
            <a:off x="10836719" y="2149227"/>
            <a:ext cx="140486" cy="140518"/>
          </a:xfrm>
          <a:prstGeom prst="ellipse">
            <a:avLst/>
          </a:prstGeom>
          <a:solidFill>
            <a:srgbClr val="E4D7CA"/>
          </a:solidFill>
          <a:ln/>
        </p:spPr>
      </p:sp>
      <p:sp>
        <p:nvSpPr>
          <p:cNvPr id="13" name="Text 10"/>
          <p:cNvSpPr/>
          <p:nvPr/>
        </p:nvSpPr>
        <p:spPr>
          <a:xfrm rot="20400000">
            <a:off x="10836719" y="2149227"/>
            <a:ext cx="140486" cy="1405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1" descr="https://kimi-img.moonshot.cn/pub/slides/slides_tmpl/image/25-09-28-15:22:12-d3ce490s8jdo4os5ddb0.png"/>
          <p:cNvPicPr>
            <a:picLocks noChangeAspect="1"/>
          </p:cNvPicPr>
          <p:nvPr/>
        </p:nvPicPr>
        <p:blipFill>
          <a:blip r:embed="rId4"/>
          <a:srcRect l="17" r="17"/>
          <a:stretch/>
        </p:blipFill>
        <p:spPr>
          <a:xfrm>
            <a:off x="8029401" y="2003292"/>
            <a:ext cx="3454397" cy="3454885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825139" y="2088446"/>
            <a:ext cx="467485" cy="467592"/>
          </a:xfrm>
          <a:prstGeom prst="ellipse">
            <a:avLst/>
          </a:prstGeom>
          <a:solidFill>
            <a:srgbClr val="EDE5DC"/>
          </a:solidFill>
          <a:ln/>
        </p:spPr>
      </p:sp>
      <p:sp>
        <p:nvSpPr>
          <p:cNvPr id="16" name="Text 12"/>
          <p:cNvSpPr/>
          <p:nvPr/>
        </p:nvSpPr>
        <p:spPr>
          <a:xfrm>
            <a:off x="7825139" y="2088446"/>
            <a:ext cx="467485" cy="4675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7531833" y="1505310"/>
            <a:ext cx="4448631" cy="4449345"/>
          </a:xfrm>
          <a:prstGeom prst="ellipse">
            <a:avLst/>
          </a:prstGeom>
          <a:solidFill>
            <a:srgbClr val="000000">
              <a:alpha val="0"/>
            </a:srgbClr>
          </a:solidFill>
          <a:ln w="9525">
            <a:solidFill>
              <a:srgbClr val="EDE5DC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7531833" y="1505310"/>
            <a:ext cx="4448631" cy="4449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11263894" y="5250258"/>
            <a:ext cx="140486" cy="140518"/>
          </a:xfrm>
          <a:prstGeom prst="ellipse">
            <a:avLst/>
          </a:prstGeom>
          <a:solidFill>
            <a:srgbClr val="E4D7CA"/>
          </a:solidFill>
          <a:ln/>
        </p:spPr>
      </p:sp>
      <p:sp>
        <p:nvSpPr>
          <p:cNvPr id="20" name="Text 16"/>
          <p:cNvSpPr/>
          <p:nvPr/>
        </p:nvSpPr>
        <p:spPr>
          <a:xfrm>
            <a:off x="11263894" y="5250258"/>
            <a:ext cx="140486" cy="1405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667385" y="1494155"/>
            <a:ext cx="6822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Security-Sensitive Flows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667385" y="1798955"/>
            <a:ext cx="689673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veto is essential for security-sensitive auth flows, ensuring that AI suggestions do not introduce vulnerabilities.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667385" y="3072130"/>
            <a:ext cx="6822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Algorithmic Fairness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667385" y="3435350"/>
            <a:ext cx="689673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Algorithmic fairness and regulatory compliance require human oversight, as AI may not fully understand the ethical implications.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667385" y="4844415"/>
            <a:ext cx="6822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Decision Tree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667385" y="5182235"/>
            <a:ext cx="689673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a decision tree to quickly determine whether to accept, modify, or reject an AI recommendation based on ethical and security considerations.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 &amp; Security Checks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5493" y="1757680"/>
            <a:ext cx="3020695" cy="4250690"/>
          </a:xfrm>
          <a:prstGeom prst="roundRect">
            <a:avLst>
              <a:gd name="adj" fmla="val 3466"/>
            </a:avLst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 w="19050">
            <a:solidFill>
              <a:srgbClr val="D3BDA6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65493" y="1757680"/>
            <a:ext cx="3020695" cy="42506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406448" y="1757680"/>
            <a:ext cx="3020695" cy="4250690"/>
          </a:xfrm>
          <a:prstGeom prst="roundRect">
            <a:avLst>
              <a:gd name="adj" fmla="val 3466"/>
            </a:avLst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 w="19050">
            <a:solidFill>
              <a:srgbClr val="D3BDA6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8406448" y="1757680"/>
            <a:ext cx="3020695" cy="42506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9-28-15:22:07-d3ce47os8jdo4os5dd10.png"/>
          <p:cNvPicPr>
            <a:picLocks noChangeAspect="1"/>
          </p:cNvPicPr>
          <p:nvPr/>
        </p:nvPicPr>
        <p:blipFill>
          <a:blip r:embed="rId3"/>
          <a:srcRect l="16" r="16"/>
          <a:stretch/>
        </p:blipFill>
        <p:spPr>
          <a:xfrm>
            <a:off x="4090988" y="1426845"/>
            <a:ext cx="4010025" cy="4912360"/>
          </a:xfrm>
          <a:prstGeom prst="roundRect">
            <a:avLst>
              <a:gd name="adj" fmla="val 6367"/>
            </a:avLst>
          </a:prstGeom>
        </p:spPr>
      </p:pic>
      <p:sp>
        <p:nvSpPr>
          <p:cNvPr id="24" name="Text 21"/>
          <p:cNvSpPr/>
          <p:nvPr/>
        </p:nvSpPr>
        <p:spPr>
          <a:xfrm>
            <a:off x="872173" y="2066290"/>
            <a:ext cx="280797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 Scanning Commands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872173" y="2838450"/>
            <a:ext cx="2807970" cy="33559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quick scanning commands to detect hard-coded secrets, biased training data, and accessibility oversights in AI-generated code.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513128" y="2066290"/>
            <a:ext cx="280797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Definition of Done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8513128" y="2838450"/>
            <a:ext cx="2807970" cy="297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Incorporate these scans into the definition-of-done to ensure code meets ethical and security standards before committing.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Activity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Triage Challenge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78992" y="1943179"/>
            <a:ext cx="1640008" cy="1640683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678992" y="1943179"/>
            <a:ext cx="1640008" cy="16406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21970" y="1777365"/>
            <a:ext cx="8998234" cy="197231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B48E67"/>
                </a:gs>
                <a:gs pos="100000">
                  <a:srgbClr val="B48E67">
                    <a:alpha val="0"/>
                  </a:srgbClr>
                </a:gs>
              </a:gsLst>
              <a:lin ang="0" scaled="1"/>
            </a:gra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21970" y="1777365"/>
            <a:ext cx="8998234" cy="1972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9-28-15:22:07-d3ce47os8jdo4os5dd20.png"/>
          <p:cNvPicPr>
            <a:picLocks noChangeAspect="1"/>
          </p:cNvPicPr>
          <p:nvPr/>
        </p:nvPicPr>
        <p:blipFill>
          <a:blip r:embed="rId3"/>
          <a:srcRect l="112" r="112"/>
          <a:stretch/>
        </p:blipFill>
        <p:spPr>
          <a:xfrm>
            <a:off x="8629650" y="1240790"/>
            <a:ext cx="2834640" cy="4940935"/>
          </a:xfrm>
          <a:prstGeom prst="rect">
            <a:avLst/>
          </a:prstGeom>
        </p:spPr>
      </p:pic>
      <p:sp>
        <p:nvSpPr>
          <p:cNvPr id="24" name="Shape 21"/>
          <p:cNvSpPr/>
          <p:nvPr/>
        </p:nvSpPr>
        <p:spPr>
          <a:xfrm>
            <a:off x="678992" y="4158059"/>
            <a:ext cx="1640008" cy="1640683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25" name="Text 22"/>
          <p:cNvSpPr/>
          <p:nvPr/>
        </p:nvSpPr>
        <p:spPr>
          <a:xfrm>
            <a:off x="678992" y="4158059"/>
            <a:ext cx="1640008" cy="16406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521970" y="3992245"/>
            <a:ext cx="8998234" cy="197231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B48E67"/>
                </a:gs>
                <a:gs pos="100000">
                  <a:srgbClr val="B48E67">
                    <a:alpha val="0"/>
                  </a:srgbClr>
                </a:gs>
              </a:gsLst>
              <a:lin ang="0" scaled="1"/>
            </a:gra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521970" y="3992245"/>
            <a:ext cx="8998234" cy="1972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731333" y="2266079"/>
            <a:ext cx="1424829" cy="92215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2457373" y="1901646"/>
            <a:ext cx="7660082" cy="20907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Tagging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2457373" y="2330803"/>
            <a:ext cx="5923485" cy="114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Learners tag coding tasks as 'AI-first', 'Human-first', or 'Hybrid' based on complexity and ethical considerations.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731333" y="4480959"/>
            <a:ext cx="1424829" cy="92215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2457373" y="4116526"/>
            <a:ext cx="7660082" cy="10680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Justification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2457373" y="4545683"/>
            <a:ext cx="5923485" cy="114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justify their tagging choices, reinforcing the division of labor between humans and AI in pair coding.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og.png"/>
          <p:cNvPicPr>
            <a:picLocks noChangeAspect="1"/>
          </p:cNvPicPr>
          <p:nvPr/>
        </p:nvPicPr>
        <p:blipFill>
          <a:blip r:embed="rId3"/>
          <a:srcRect l="16" r="16"/>
          <a:stretch/>
        </p:blipFill>
        <p:spPr>
          <a:xfrm>
            <a:off x="-18415" y="-57785"/>
            <a:ext cx="12230735" cy="692594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38189" y="1791537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5738189" y="2563443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738189" y="3335350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5738189" y="4107257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5738189" y="4879163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5738189" y="5651070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9" name="Text 6"/>
          <p:cNvSpPr/>
          <p:nvPr/>
        </p:nvSpPr>
        <p:spPr>
          <a:xfrm>
            <a:off x="1827530" y="3183890"/>
            <a:ext cx="223012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>
                    <a:alpha val="5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676900" y="1186498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385126" y="1236445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Collaboration Boosters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676900" y="1958405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385126" y="2008352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Limits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676900" y="2730311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385126" y="2780258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Activity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676900" y="3502218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385126" y="3552165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Cheat Sheet Recap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676900" y="4274125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385126" y="4324072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 &amp; Resources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676900" y="5046032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385126" y="5095978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Takeaways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09-d3ce488s8jdo4os5dd4g.png"/>
          <p:cNvPicPr>
            <a:picLocks noChangeAspect="1"/>
          </p:cNvPicPr>
          <p:nvPr/>
        </p:nvPicPr>
        <p:blipFill>
          <a:blip r:embed="rId3"/>
          <a:srcRect t="15" b="15"/>
          <a:stretch/>
        </p:blipFill>
        <p:spPr>
          <a:xfrm>
            <a:off x="10100945" y="0"/>
            <a:ext cx="2111375" cy="121666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19100" y="5349875"/>
            <a:ext cx="11553190" cy="33020"/>
          </a:xfrm>
          <a:prstGeom prst="line">
            <a:avLst/>
          </a:prstGeom>
          <a:noFill/>
          <a:ln w="19050">
            <a:solidFill>
              <a:srgbClr val="865F24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Pair Sprint Simulation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354830" y="2024380"/>
            <a:ext cx="35020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  <a:ln/>
        </p:spPr>
      </p:sp>
      <p:sp>
        <p:nvSpPr>
          <p:cNvPr id="8" name="Text 5"/>
          <p:cNvSpPr/>
          <p:nvPr/>
        </p:nvSpPr>
        <p:spPr>
          <a:xfrm>
            <a:off x="4354830" y="2024380"/>
            <a:ext cx="3502025" cy="2752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8100000">
            <a:off x="5953125" y="4578985"/>
            <a:ext cx="295275" cy="295275"/>
          </a:xfrm>
          <a:prstGeom prst="ellipse">
            <a:avLst/>
          </a:prstGeom>
          <a:solidFill>
            <a:srgbClr val="F2F2F2"/>
          </a:solidFill>
          <a:ln/>
        </p:spPr>
      </p:sp>
      <p:sp>
        <p:nvSpPr>
          <p:cNvPr id="10" name="Text 7"/>
          <p:cNvSpPr/>
          <p:nvPr/>
        </p:nvSpPr>
        <p:spPr>
          <a:xfrm rot="8100000">
            <a:off x="5953125" y="4578985"/>
            <a:ext cx="295275" cy="295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47740" y="5291455"/>
            <a:ext cx="115570" cy="115570"/>
          </a:xfrm>
          <a:prstGeom prst="ellipse">
            <a:avLst/>
          </a:prstGeom>
          <a:solidFill>
            <a:srgbClr val="F2F2F2"/>
          </a:solidFill>
          <a:ln w="38100">
            <a:solidFill>
              <a:srgbClr val="8080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047740" y="5291455"/>
            <a:ext cx="115570" cy="1155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09-28-15:22:09-d3ce488s8jdo4os5dd5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8127" y="4447369"/>
            <a:ext cx="609600" cy="863600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550545" y="2029460"/>
            <a:ext cx="35020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  <a:ln/>
        </p:spPr>
      </p:sp>
      <p:sp>
        <p:nvSpPr>
          <p:cNvPr id="15" name="Text 11"/>
          <p:cNvSpPr/>
          <p:nvPr/>
        </p:nvSpPr>
        <p:spPr>
          <a:xfrm>
            <a:off x="550545" y="2029460"/>
            <a:ext cx="3502025" cy="2752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 rot="8100000">
            <a:off x="2148840" y="4584065"/>
            <a:ext cx="295275" cy="295275"/>
          </a:xfrm>
          <a:prstGeom prst="ellipse">
            <a:avLst/>
          </a:prstGeom>
          <a:solidFill>
            <a:srgbClr val="F2F2F2"/>
          </a:solidFill>
          <a:ln/>
        </p:spPr>
      </p:sp>
      <p:sp>
        <p:nvSpPr>
          <p:cNvPr id="17" name="Text 13"/>
          <p:cNvSpPr/>
          <p:nvPr/>
        </p:nvSpPr>
        <p:spPr>
          <a:xfrm rot="8100000">
            <a:off x="2148840" y="4584065"/>
            <a:ext cx="295275" cy="295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2243455" y="5296535"/>
            <a:ext cx="115570" cy="115570"/>
          </a:xfrm>
          <a:prstGeom prst="ellipse">
            <a:avLst/>
          </a:prstGeom>
          <a:solidFill>
            <a:srgbClr val="F2F2F2"/>
          </a:solidFill>
          <a:ln w="38100">
            <a:solidFill>
              <a:srgbClr val="808080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2243455" y="5296535"/>
            <a:ext cx="115570" cy="1155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8148955" y="2024380"/>
            <a:ext cx="35020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  <a:ln/>
        </p:spPr>
      </p:sp>
      <p:sp>
        <p:nvSpPr>
          <p:cNvPr id="21" name="Text 17"/>
          <p:cNvSpPr/>
          <p:nvPr/>
        </p:nvSpPr>
        <p:spPr>
          <a:xfrm>
            <a:off x="8148955" y="2024380"/>
            <a:ext cx="3502025" cy="2752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 rot="8100000">
            <a:off x="9747250" y="4578985"/>
            <a:ext cx="295275" cy="295275"/>
          </a:xfrm>
          <a:prstGeom prst="ellipse">
            <a:avLst/>
          </a:prstGeom>
          <a:solidFill>
            <a:srgbClr val="F2F2F2"/>
          </a:solidFill>
          <a:ln/>
        </p:spPr>
      </p:sp>
      <p:sp>
        <p:nvSpPr>
          <p:cNvPr id="23" name="Text 19"/>
          <p:cNvSpPr/>
          <p:nvPr/>
        </p:nvSpPr>
        <p:spPr>
          <a:xfrm rot="8100000">
            <a:off x="9747250" y="4578985"/>
            <a:ext cx="295275" cy="295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9841865" y="5291455"/>
            <a:ext cx="115570" cy="115570"/>
          </a:xfrm>
          <a:prstGeom prst="ellipse">
            <a:avLst/>
          </a:prstGeom>
          <a:solidFill>
            <a:srgbClr val="F2F2F2"/>
          </a:solidFill>
          <a:ln w="38100">
            <a:solidFill>
              <a:srgbClr val="808080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9841865" y="5291455"/>
            <a:ext cx="115570" cy="1155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pic>
        <p:nvPicPr>
          <p:cNvPr id="26" name="Image 2" descr="https://kimi-img.moonshot.cn/pub/slides/slides_tmpl/image/25-09-28-15:22:09-d3ce488s8jdo4os5dd5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98604" y="4447369"/>
            <a:ext cx="609600" cy="863600"/>
          </a:xfrm>
          <a:prstGeom prst="rect">
            <a:avLst/>
          </a:prstGeom>
        </p:spPr>
      </p:pic>
      <p:pic>
        <p:nvPicPr>
          <p:cNvPr id="27" name="Image 3" descr="https://kimi-img.moonshot.cn/pub/slides/slides_tmpl/image/25-09-28-15:22:09-d3ce488s8jdo4os5dd5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97650" y="4447369"/>
            <a:ext cx="609600" cy="863600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550545" y="5566410"/>
            <a:ext cx="39312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Timed Exercise</a:t>
            </a:r>
            <a:endParaRPr lang="en-US" sz="1600" dirty="0"/>
          </a:p>
        </p:txBody>
      </p:sp>
      <p:sp>
        <p:nvSpPr>
          <p:cNvPr id="29" name="Shape 23"/>
          <p:cNvSpPr/>
          <p:nvPr/>
        </p:nvSpPr>
        <p:spPr>
          <a:xfrm>
            <a:off x="550545" y="2027555"/>
            <a:ext cx="3434080" cy="2746375"/>
          </a:xfrm>
          <a:prstGeom prst="roundRect">
            <a:avLst>
              <a:gd name="adj" fmla="val 8805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4"/>
          <p:cNvSpPr/>
          <p:nvPr/>
        </p:nvSpPr>
        <p:spPr>
          <a:xfrm>
            <a:off x="550545" y="2027555"/>
            <a:ext cx="3434080" cy="2746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 a 15-minute timed exercise where one learner drives, the other navigates, and AI provides suggestions.</a:t>
            </a:r>
            <a:endParaRPr lang="en-US" sz="1600" dirty="0"/>
          </a:p>
        </p:txBody>
      </p:sp>
      <p:sp>
        <p:nvSpPr>
          <p:cNvPr id="31" name="Text 25"/>
          <p:cNvSpPr/>
          <p:nvPr/>
        </p:nvSpPr>
        <p:spPr>
          <a:xfrm>
            <a:off x="4354830" y="5561330"/>
            <a:ext cx="39312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 Goals</a:t>
            </a: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>
            <a:off x="4354830" y="2022475"/>
            <a:ext cx="3434080" cy="2746375"/>
          </a:xfrm>
          <a:prstGeom prst="roundRect">
            <a:avLst>
              <a:gd name="adj" fmla="val 8805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27"/>
          <p:cNvSpPr/>
          <p:nvPr/>
        </p:nvSpPr>
        <p:spPr>
          <a:xfrm>
            <a:off x="4354830" y="2022475"/>
            <a:ext cx="3434080" cy="2746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goal is to implement a small feature, generate tests, and docs, then retrospect on where AI accelerated or hindered flow.</a:t>
            </a:r>
            <a:endParaRPr lang="en-US" sz="1600" dirty="0"/>
          </a:p>
        </p:txBody>
      </p:sp>
      <p:sp>
        <p:nvSpPr>
          <p:cNvPr id="34" name="Text 28"/>
          <p:cNvSpPr/>
          <p:nvPr/>
        </p:nvSpPr>
        <p:spPr>
          <a:xfrm>
            <a:off x="8148955" y="5561330"/>
            <a:ext cx="39312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Reflection</a:t>
            </a:r>
            <a:endParaRPr lang="en-US" sz="1600" dirty="0"/>
          </a:p>
        </p:txBody>
      </p:sp>
      <p:sp>
        <p:nvSpPr>
          <p:cNvPr id="35" name="Shape 29"/>
          <p:cNvSpPr/>
          <p:nvPr/>
        </p:nvSpPr>
        <p:spPr>
          <a:xfrm>
            <a:off x="8148955" y="2022475"/>
            <a:ext cx="3434080" cy="2746375"/>
          </a:xfrm>
          <a:prstGeom prst="roundRect">
            <a:avLst>
              <a:gd name="adj" fmla="val 8805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36" name="Text 30"/>
          <p:cNvSpPr/>
          <p:nvPr/>
        </p:nvSpPr>
        <p:spPr>
          <a:xfrm>
            <a:off x="8148955" y="2022475"/>
            <a:ext cx="3434080" cy="2746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Reflect on the exercise to identify how AI can be best utilized in pair coding sessions.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Cheat Sheet Recap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665345" y="1460500"/>
            <a:ext cx="720000" cy="720000"/>
          </a:xfrm>
          <a:prstGeom prst="roundRect">
            <a:avLst>
              <a:gd name="adj" fmla="val 16667"/>
            </a:avLst>
          </a:prstGeom>
          <a:solidFill>
            <a:srgbClr val="D3BDA6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665345" y="1460500"/>
            <a:ext cx="720000" cy="72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55185" y="2941955"/>
            <a:ext cx="720000" cy="720000"/>
          </a:xfrm>
          <a:prstGeom prst="roundRect">
            <a:avLst>
              <a:gd name="adj" fmla="val 16667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4655185" y="2941955"/>
            <a:ext cx="720000" cy="72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644390" y="4516120"/>
            <a:ext cx="720000" cy="720000"/>
          </a:xfrm>
          <a:prstGeom prst="roundRect">
            <a:avLst>
              <a:gd name="adj" fmla="val 16667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4644390" y="4516120"/>
            <a:ext cx="720000" cy="72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9-28-15:22:13-d3ce498s8jdo4os5ddd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315" y="1600835"/>
            <a:ext cx="438785" cy="438785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9-28-15:22:14-d3ce49gs8jdo4os5ddd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730" y="3108325"/>
            <a:ext cx="384175" cy="384175"/>
          </a:xfrm>
          <a:prstGeom prst="rect">
            <a:avLst/>
          </a:prstGeom>
        </p:spPr>
      </p:pic>
      <p:pic>
        <p:nvPicPr>
          <p:cNvPr id="12" name="Image 2" descr="https://kimi-img.moonshot.cn/pub/slides/slides_tmpl/image/25-09-28-15:22:14-d3ce49gs8jdo4os5dde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885" y="4682490"/>
            <a:ext cx="384175" cy="3841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 Command Reference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1136197" y="1356360"/>
            <a:ext cx="3056708" cy="2950210"/>
          </a:xfrm>
          <a:prstGeom prst="rect">
            <a:avLst/>
          </a:prstGeom>
          <a:gradFill flip="none" rotWithShape="1">
            <a:gsLst>
              <a:gs pos="0">
                <a:srgbClr val="F4F4F4"/>
              </a:gs>
              <a:gs pos="80000">
                <a:srgbClr val="FFFFFF"/>
              </a:gs>
              <a:gs pos="100000">
                <a:srgbClr val="FFFFFF"/>
              </a:gs>
            </a:gsLst>
            <a:lin ang="2700000" scaled="1"/>
          </a:gradFill>
          <a:ln w="6350">
            <a:solidFill>
              <a:srgbClr val="F4F4F4"/>
            </a:solidFill>
            <a:prstDash val="solid"/>
          </a:ln>
          <a:effectLst>
            <a:outerShdw blurRad="279400" dist="71842" dir="27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Text 10"/>
          <p:cNvSpPr/>
          <p:nvPr/>
        </p:nvSpPr>
        <p:spPr>
          <a:xfrm>
            <a:off x="1136197" y="1356360"/>
            <a:ext cx="3056708" cy="2950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3" descr="https://kimi-img.moonshot.cn/pub/slides/slides_tmpl/image/25-09-28-15:22:16-d3ce4a0s8jdo4os5ddgg.png"/>
          <p:cNvPicPr>
            <a:picLocks noChangeAspect="1"/>
          </p:cNvPicPr>
          <p:nvPr/>
        </p:nvPicPr>
        <p:blipFill>
          <a:blip r:embed="rId6"/>
          <a:srcRect t="81" b="81"/>
          <a:stretch/>
        </p:blipFill>
        <p:spPr>
          <a:xfrm>
            <a:off x="1324360" y="1538064"/>
            <a:ext cx="2680382" cy="2586502"/>
          </a:xfrm>
          <a:prstGeom prst="rect">
            <a:avLst/>
          </a:prstGeom>
        </p:spPr>
      </p:pic>
      <p:pic>
        <p:nvPicPr>
          <p:cNvPr id="17" name="Image 4" descr="https://kimi-img.moonshot.cn/pub/slides/slides_tmpl/image/25-09-28-15:22:15-d3ce49os8jdo4os5ddeg.png"/>
          <p:cNvPicPr>
            <a:picLocks noChangeAspect="1"/>
          </p:cNvPicPr>
          <p:nvPr/>
        </p:nvPicPr>
        <p:blipFill>
          <a:blip r:embed="rId7"/>
          <a:srcRect t="33727"/>
          <a:stretch/>
        </p:blipFill>
        <p:spPr>
          <a:xfrm rot="16200000">
            <a:off x="486094" y="1660301"/>
            <a:ext cx="838893" cy="1684590"/>
          </a:xfrm>
          <a:prstGeom prst="rect">
            <a:avLst/>
          </a:prstGeom>
        </p:spPr>
      </p:pic>
      <p:sp>
        <p:nvSpPr>
          <p:cNvPr id="18" name="Shape 11"/>
          <p:cNvSpPr/>
          <p:nvPr/>
        </p:nvSpPr>
        <p:spPr>
          <a:xfrm>
            <a:off x="5711190" y="1659255"/>
            <a:ext cx="0" cy="4500000"/>
          </a:xfrm>
          <a:prstGeom prst="line">
            <a:avLst/>
          </a:prstGeom>
          <a:noFill/>
          <a:ln w="12700">
            <a:solidFill>
              <a:srgbClr val="D3BDA6"/>
            </a:solidFill>
            <a:prstDash val="dash"/>
            <a:headEnd type="none"/>
            <a:tailEnd type="none"/>
          </a:ln>
        </p:spPr>
      </p:sp>
      <p:sp>
        <p:nvSpPr>
          <p:cNvPr id="19" name="Shape 12"/>
          <p:cNvSpPr/>
          <p:nvPr/>
        </p:nvSpPr>
        <p:spPr>
          <a:xfrm>
            <a:off x="5635625" y="1631950"/>
            <a:ext cx="180000" cy="180000"/>
          </a:xfrm>
          <a:prstGeom prst="ellipse">
            <a:avLst/>
          </a:prstGeom>
          <a:solidFill>
            <a:srgbClr val="D3BDA6"/>
          </a:solidFill>
          <a:ln/>
        </p:spPr>
      </p:sp>
      <p:sp>
        <p:nvSpPr>
          <p:cNvPr id="20" name="Text 13"/>
          <p:cNvSpPr/>
          <p:nvPr/>
        </p:nvSpPr>
        <p:spPr>
          <a:xfrm>
            <a:off x="5635625" y="1631950"/>
            <a:ext cx="180000" cy="18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5621655" y="3260725"/>
            <a:ext cx="180000" cy="180000"/>
          </a:xfrm>
          <a:prstGeom prst="ellipse">
            <a:avLst/>
          </a:prstGeom>
          <a:solidFill>
            <a:srgbClr val="D3BDA6"/>
          </a:solidFill>
          <a:ln/>
        </p:spPr>
      </p:sp>
      <p:sp>
        <p:nvSpPr>
          <p:cNvPr id="22" name="Text 15"/>
          <p:cNvSpPr/>
          <p:nvPr/>
        </p:nvSpPr>
        <p:spPr>
          <a:xfrm>
            <a:off x="5621655" y="3260725"/>
            <a:ext cx="180000" cy="18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16"/>
          <p:cNvSpPr/>
          <p:nvPr/>
        </p:nvSpPr>
        <p:spPr>
          <a:xfrm>
            <a:off x="5610860" y="4834255"/>
            <a:ext cx="180000" cy="180000"/>
          </a:xfrm>
          <a:prstGeom prst="ellipse">
            <a:avLst/>
          </a:prstGeom>
          <a:solidFill>
            <a:srgbClr val="D3BDA6"/>
          </a:solidFill>
          <a:ln/>
        </p:spPr>
      </p:sp>
      <p:sp>
        <p:nvSpPr>
          <p:cNvPr id="24" name="Text 17"/>
          <p:cNvSpPr/>
          <p:nvPr/>
        </p:nvSpPr>
        <p:spPr>
          <a:xfrm>
            <a:off x="5610860" y="4834255"/>
            <a:ext cx="180000" cy="18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 rot="5400000">
            <a:off x="5333365" y="1772285"/>
            <a:ext cx="179705" cy="95885"/>
          </a:xfrm>
          <a:prstGeom prst="triangle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26" name="Text 19"/>
          <p:cNvSpPr/>
          <p:nvPr/>
        </p:nvSpPr>
        <p:spPr>
          <a:xfrm rot="5400000">
            <a:off x="5333365" y="1772285"/>
            <a:ext cx="179705" cy="95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0"/>
          <p:cNvSpPr/>
          <p:nvPr/>
        </p:nvSpPr>
        <p:spPr>
          <a:xfrm rot="5400000">
            <a:off x="5323205" y="3254375"/>
            <a:ext cx="179705" cy="95885"/>
          </a:xfrm>
          <a:prstGeom prst="triangle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28" name="Text 21"/>
          <p:cNvSpPr/>
          <p:nvPr/>
        </p:nvSpPr>
        <p:spPr>
          <a:xfrm rot="5400000">
            <a:off x="5323205" y="3254375"/>
            <a:ext cx="179705" cy="95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2"/>
          <p:cNvSpPr/>
          <p:nvPr/>
        </p:nvSpPr>
        <p:spPr>
          <a:xfrm rot="5400000">
            <a:off x="5312410" y="4827905"/>
            <a:ext cx="179705" cy="95885"/>
          </a:xfrm>
          <a:prstGeom prst="triangle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30" name="Text 23"/>
          <p:cNvSpPr/>
          <p:nvPr/>
        </p:nvSpPr>
        <p:spPr>
          <a:xfrm rot="5400000">
            <a:off x="5312410" y="4827905"/>
            <a:ext cx="179705" cy="95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5" descr="https://kimi-img.moonshot.cn/pub/slides/slides_tmpl/image/25-09-28-15:22:15-d3ce49os8jdo4os5ddf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931920"/>
            <a:ext cx="694690" cy="2926080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6120765" y="1521460"/>
            <a:ext cx="53714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Accept Suggestion</a:t>
            </a:r>
            <a:endParaRPr lang="en-US" sz="1600" dirty="0"/>
          </a:p>
        </p:txBody>
      </p:sp>
      <p:sp>
        <p:nvSpPr>
          <p:cNvPr id="33" name="Text 25"/>
          <p:cNvSpPr/>
          <p:nvPr/>
        </p:nvSpPr>
        <p:spPr>
          <a:xfrm>
            <a:off x="6120765" y="1847215"/>
            <a:ext cx="5371465" cy="12084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the shortcut to accept AI suggestions quickly, speeding up the coding process.</a:t>
            </a:r>
            <a:endParaRPr lang="en-US" sz="1600" dirty="0"/>
          </a:p>
        </p:txBody>
      </p:sp>
      <p:sp>
        <p:nvSpPr>
          <p:cNvPr id="34" name="Text 26"/>
          <p:cNvSpPr/>
          <p:nvPr/>
        </p:nvSpPr>
        <p:spPr>
          <a:xfrm>
            <a:off x="467360" y="4594225"/>
            <a:ext cx="413258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 Chat</a:t>
            </a:r>
            <a:endParaRPr lang="en-US" sz="1600" dirty="0"/>
          </a:p>
        </p:txBody>
      </p:sp>
      <p:sp>
        <p:nvSpPr>
          <p:cNvPr id="35" name="Text 27"/>
          <p:cNvSpPr/>
          <p:nvPr/>
        </p:nvSpPr>
        <p:spPr>
          <a:xfrm>
            <a:off x="467360" y="4941570"/>
            <a:ext cx="4132580" cy="17672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 the AI chat to discuss suggestions or ask for additional help.</a:t>
            </a:r>
            <a:endParaRPr lang="en-US" sz="1600" dirty="0"/>
          </a:p>
        </p:txBody>
      </p:sp>
      <p:sp>
        <p:nvSpPr>
          <p:cNvPr id="36" name="Text 28"/>
          <p:cNvSpPr/>
          <p:nvPr/>
        </p:nvSpPr>
        <p:spPr>
          <a:xfrm>
            <a:off x="6120765" y="3139440"/>
            <a:ext cx="53714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Trigger Test</a:t>
            </a:r>
            <a:endParaRPr lang="en-US" sz="1600" dirty="0"/>
          </a:p>
        </p:txBody>
      </p:sp>
      <p:sp>
        <p:nvSpPr>
          <p:cNvPr id="37" name="Text 29"/>
          <p:cNvSpPr/>
          <p:nvPr/>
        </p:nvSpPr>
        <p:spPr>
          <a:xfrm>
            <a:off x="6120765" y="3465195"/>
            <a:ext cx="5371465" cy="12084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Trigger tests to validate code changes and ensure quality.</a:t>
            </a:r>
            <a:endParaRPr lang="en-US" sz="1600" dirty="0"/>
          </a:p>
        </p:txBody>
      </p:sp>
      <p:sp>
        <p:nvSpPr>
          <p:cNvPr id="38" name="Text 30"/>
          <p:cNvSpPr/>
          <p:nvPr/>
        </p:nvSpPr>
        <p:spPr>
          <a:xfrm>
            <a:off x="6120765" y="4757420"/>
            <a:ext cx="53714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Format Code</a:t>
            </a:r>
            <a:endParaRPr lang="en-US" sz="1600" dirty="0"/>
          </a:p>
        </p:txBody>
      </p:sp>
      <p:sp>
        <p:nvSpPr>
          <p:cNvPr id="39" name="Text 31"/>
          <p:cNvSpPr/>
          <p:nvPr/>
        </p:nvSpPr>
        <p:spPr>
          <a:xfrm>
            <a:off x="6120765" y="5083175"/>
            <a:ext cx="5371465" cy="12084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the format code command to maintain consistent code style.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9-28-15:22:03-d3ce46os8jdo4os5dcs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560" y="1418590"/>
            <a:ext cx="6193790" cy="5443855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2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4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6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Do’s &amp; Don’ts Matrix</a:t>
            </a:r>
            <a:endParaRPr lang="en-US" sz="1600" dirty="0"/>
          </a:p>
        </p:txBody>
      </p:sp>
      <p:pic>
        <p:nvPicPr>
          <p:cNvPr id="18" name="Image 1" descr="https://kimi-img.moonshot.cn/pub/slides/slides_tmpl/image/25-09-28-15:22:04-d3ce470s8jdo4os5dct0.png"/>
          <p:cNvPicPr>
            <a:picLocks noChangeAspect="1"/>
          </p:cNvPicPr>
          <p:nvPr/>
        </p:nvPicPr>
        <p:blipFill>
          <a:blip r:embed="rId4"/>
          <a:srcRect l="6" r="6"/>
          <a:stretch/>
        </p:blipFill>
        <p:spPr>
          <a:xfrm>
            <a:off x="6919595" y="1585595"/>
            <a:ext cx="5272405" cy="5272405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874395" y="2063115"/>
            <a:ext cx="5084445" cy="62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Practices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874395" y="2665095"/>
            <a:ext cx="5084445" cy="3124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 verify imports, review AI tests, and ensure security. Don't accept long snippets blindly or ignore warnings. Use this matrix as a mental checklist.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 &amp; Resources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Further Learning Path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64870" y="2615164"/>
            <a:ext cx="533125" cy="0"/>
          </a:xfrm>
          <a:prstGeom prst="line">
            <a:avLst/>
          </a:prstGeom>
          <a:noFill/>
          <a:ln w="25400">
            <a:solidFill>
              <a:srgbClr val="DBB479"/>
            </a:solidFill>
            <a:prstDash val="solid"/>
            <a:headEnd type="none"/>
            <a:tailEnd type="none"/>
          </a:ln>
        </p:spPr>
      </p:sp>
      <p:pic>
        <p:nvPicPr>
          <p:cNvPr id="20" name="Image 0" descr="https://kimi-img.moonshot.cn/pub/slides/slides_tmpl/image/25-09-28-15:22:09-d3ce488s8jdo4os5dd6g.png"/>
          <p:cNvPicPr>
            <a:picLocks noChangeAspect="1"/>
          </p:cNvPicPr>
          <p:nvPr/>
        </p:nvPicPr>
        <p:blipFill>
          <a:blip r:embed="rId3"/>
          <a:srcRect t="46" b="46"/>
          <a:stretch/>
        </p:blipFill>
        <p:spPr>
          <a:xfrm>
            <a:off x="779145" y="4210050"/>
            <a:ext cx="4140200" cy="1867535"/>
          </a:xfrm>
          <a:prstGeom prst="rect">
            <a:avLst/>
          </a:prstGeom>
        </p:spPr>
      </p:pic>
      <p:sp>
        <p:nvSpPr>
          <p:cNvPr id="21" name="Shape 18"/>
          <p:cNvSpPr/>
          <p:nvPr/>
        </p:nvSpPr>
        <p:spPr>
          <a:xfrm>
            <a:off x="5326380" y="1670685"/>
            <a:ext cx="2895600" cy="4476750"/>
          </a:xfrm>
          <a:prstGeom prst="roundRect">
            <a:avLst>
              <a:gd name="adj" fmla="val 4166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326380" y="1670685"/>
            <a:ext cx="2895600" cy="447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5326380" y="1778000"/>
            <a:ext cx="2895600" cy="419735"/>
          </a:xfrm>
          <a:prstGeom prst="roundRect">
            <a:avLst>
              <a:gd name="adj" fmla="val 4166"/>
            </a:avLst>
          </a:prstGeom>
          <a:solidFill>
            <a:srgbClr val="D3BDA6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5326380" y="1778000"/>
            <a:ext cx="2895600" cy="419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8399780" y="1670685"/>
            <a:ext cx="2895600" cy="4476750"/>
          </a:xfrm>
          <a:prstGeom prst="roundRect">
            <a:avLst>
              <a:gd name="adj" fmla="val 4166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8399780" y="1670685"/>
            <a:ext cx="2895600" cy="447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8399780" y="1778000"/>
            <a:ext cx="2895600" cy="419735"/>
          </a:xfrm>
          <a:prstGeom prst="roundRect">
            <a:avLst>
              <a:gd name="adj" fmla="val 4166"/>
            </a:avLst>
          </a:prstGeom>
          <a:solidFill>
            <a:srgbClr val="D3BDA6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8399780" y="1778000"/>
            <a:ext cx="2895600" cy="419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36600" y="1649730"/>
            <a:ext cx="4249420" cy="953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Official Documentation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36600" y="2667635"/>
            <a:ext cx="4282440" cy="1487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Refer to official Copilot docs for in-depth understanding of features and usage.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5518150" y="2487930"/>
            <a:ext cx="2540577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Resources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5518150" y="3251835"/>
            <a:ext cx="2541270" cy="2280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Explore community prompt libraries and advanced prompt-engineering courses to expand your AI skills.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8591550" y="2487930"/>
            <a:ext cx="2540577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Secure Coding Guidelines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8591550" y="3251835"/>
            <a:ext cx="2541270" cy="2606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Follow secure-coding guidelines to ensure your AI-assisted code remains safe and compliant.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0078" y="3926205"/>
            <a:ext cx="3794400" cy="2423160"/>
          </a:xfrm>
          <a:prstGeom prst="roundRect">
            <a:avLst>
              <a:gd name="adj" fmla="val 3459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20078" y="3926205"/>
            <a:ext cx="3794400" cy="2423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7" name="Text 15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&amp; Support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9-28-15:22:09-d3ce488s8jdo4os5dd60.png"/>
          <p:cNvPicPr>
            <a:picLocks noChangeAspect="1"/>
          </p:cNvPicPr>
          <p:nvPr/>
        </p:nvPicPr>
        <p:blipFill>
          <a:blip r:embed="rId3"/>
          <a:srcRect t="73" b="73"/>
          <a:stretch/>
        </p:blipFill>
        <p:spPr>
          <a:xfrm>
            <a:off x="4572000" y="3926205"/>
            <a:ext cx="7010400" cy="2422800"/>
          </a:xfrm>
          <a:prstGeom prst="roundRect">
            <a:avLst>
              <a:gd name="adj" fmla="val 4640"/>
            </a:avLst>
          </a:prstGeom>
        </p:spPr>
      </p:pic>
      <p:pic>
        <p:nvPicPr>
          <p:cNvPr id="22" name="Image 1" descr="https://kimi-img.moonshot.cn/pub/slides/slides_tmpl/image/25-09-28-15:22:09-d3ce488s8jdo4os5dd40.png"/>
          <p:cNvPicPr>
            <a:picLocks noChangeAspect="1"/>
          </p:cNvPicPr>
          <p:nvPr/>
        </p:nvPicPr>
        <p:blipFill>
          <a:blip r:embed="rId4"/>
          <a:srcRect t="82" b="82"/>
          <a:stretch/>
        </p:blipFill>
        <p:spPr>
          <a:xfrm>
            <a:off x="620078" y="1488440"/>
            <a:ext cx="3794760" cy="2319020"/>
          </a:xfrm>
          <a:prstGeom prst="roundRect">
            <a:avLst>
              <a:gd name="adj" fmla="val 5240"/>
            </a:avLst>
          </a:prstGeom>
        </p:spPr>
      </p:pic>
      <p:sp>
        <p:nvSpPr>
          <p:cNvPr id="23" name="Shape 19"/>
          <p:cNvSpPr/>
          <p:nvPr/>
        </p:nvSpPr>
        <p:spPr>
          <a:xfrm>
            <a:off x="4576763" y="1489075"/>
            <a:ext cx="6995160" cy="2318385"/>
          </a:xfrm>
          <a:prstGeom prst="roundRect">
            <a:avLst>
              <a:gd name="adj" fmla="val 6272"/>
            </a:avLst>
          </a:prstGeom>
          <a:solidFill>
            <a:srgbClr val="D3BDA6"/>
          </a:solidFill>
          <a:ln/>
        </p:spPr>
      </p:sp>
      <p:sp>
        <p:nvSpPr>
          <p:cNvPr id="24" name="Text 20"/>
          <p:cNvSpPr/>
          <p:nvPr/>
        </p:nvSpPr>
        <p:spPr>
          <a:xfrm>
            <a:off x="4576763" y="1489075"/>
            <a:ext cx="6995160" cy="23183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4773930" y="1744345"/>
            <a:ext cx="644144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VSCode Community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4773930" y="2158365"/>
            <a:ext cx="6439574" cy="12052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Join VSCode Slack and GitHub Discussions to share AI tips and get support from the community.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734695" y="3999865"/>
            <a:ext cx="348551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Local Meetups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734695" y="4307205"/>
            <a:ext cx="3484505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Attend local pair-programming meetups to find practice partners and stay updated on best practices.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Takeaways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9-28-15:22:06-d3ce47gs8jdo4os5dd0g.png"/>
          <p:cNvPicPr>
            <a:picLocks noChangeAspect="1"/>
          </p:cNvPicPr>
          <p:nvPr/>
        </p:nvPicPr>
        <p:blipFill>
          <a:blip r:embed="rId3"/>
          <a:srcRect l="8" r="8"/>
          <a:stretch/>
        </p:blipFill>
        <p:spPr>
          <a:xfrm>
            <a:off x="635000" y="1621790"/>
            <a:ext cx="11562080" cy="5192395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9-28-15:22:08-d3ce480s8jdo4os5dd3g.png"/>
          <p:cNvPicPr>
            <a:picLocks noChangeAspect="1"/>
          </p:cNvPicPr>
          <p:nvPr/>
        </p:nvPicPr>
        <p:blipFill>
          <a:blip r:embed="rId4"/>
          <a:srcRect t="5" b="5"/>
          <a:stretch/>
        </p:blipFill>
        <p:spPr>
          <a:xfrm>
            <a:off x="7349490" y="2082165"/>
            <a:ext cx="5852160" cy="5187950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7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Leads AI Assists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20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933450" y="2562225"/>
            <a:ext cx="269240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Complementary Strengths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933450" y="3281045"/>
            <a:ext cx="2691507" cy="2327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handles repetition and pattern recognition, while humans provide creativity and ethical judgment, ensuring high-quality code.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3879850" y="3009265"/>
            <a:ext cx="269240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as Support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3879850" y="3728085"/>
            <a:ext cx="2691507" cy="2327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Treat AI as an eager intern—fast and helpful but always reviewed—to boost productivity without sacrificing quality.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09-d3ce488s8jdo4os5dd50.jpg"/>
          <p:cNvPicPr>
            <a:picLocks noChangeAspect="1"/>
          </p:cNvPicPr>
          <p:nvPr/>
        </p:nvPicPr>
        <p:blipFill>
          <a:blip r:embed="rId3"/>
          <a:srcRect t="3344" b="3344"/>
          <a:stretch/>
        </p:blipFill>
        <p:spPr>
          <a:xfrm>
            <a:off x="5810885" y="1647825"/>
            <a:ext cx="6351270" cy="243903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1615440"/>
            <a:ext cx="5832000" cy="2439670"/>
          </a:xfrm>
          <a:prstGeom prst="rect">
            <a:avLst/>
          </a:prstGeom>
          <a:solidFill>
            <a:srgbClr val="D3BDA6"/>
          </a:solidFill>
          <a:ln/>
        </p:spPr>
      </p:sp>
      <p:sp>
        <p:nvSpPr>
          <p:cNvPr id="6" name="Text 3"/>
          <p:cNvSpPr/>
          <p:nvPr/>
        </p:nvSpPr>
        <p:spPr>
          <a:xfrm>
            <a:off x="0" y="1615440"/>
            <a:ext cx="5832000" cy="2439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Small Iterate Fast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9920" y="2017395"/>
            <a:ext cx="4648681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Incremental Adoption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9920" y="2397760"/>
            <a:ext cx="4813935" cy="1489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one AI extension, master its shortcuts, then gradually expand your toolkit to avoid overwhelm.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9920" y="4316730"/>
            <a:ext cx="4883492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Reflection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29920" y="4616450"/>
            <a:ext cx="4883785" cy="12820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Reflect on each pair coding session to identify what works and what doesn't, continuously improving your AI-assisted workflow.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191885" y="4316730"/>
            <a:ext cx="4883492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Sustainable Habits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191885" y="4616450"/>
            <a:ext cx="4883785" cy="1487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Turn AI assistance into a sustainable habit that compounds productivity gains over time, enhancing both individual and team efficiency.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AI Joins Pair Coding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pg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-15875" y="-4445"/>
            <a:ext cx="12233910" cy="685990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926958" y="4684395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926958" y="4684395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889500" y="4736465"/>
            <a:ext cx="2413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926958" y="5387340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926958" y="5387340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889500" y="5439410"/>
            <a:ext cx="2413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553970" y="1307465"/>
            <a:ext cx="7061200" cy="32994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09-d3ce488s8jdo4os5dd4g.png"/>
          <p:cNvPicPr>
            <a:picLocks noChangeAspect="1"/>
          </p:cNvPicPr>
          <p:nvPr/>
        </p:nvPicPr>
        <p:blipFill>
          <a:blip r:embed="rId3"/>
          <a:srcRect t="15" b="15"/>
          <a:stretch/>
        </p:blipFill>
        <p:spPr>
          <a:xfrm>
            <a:off x="10100945" y="0"/>
            <a:ext cx="2111375" cy="121666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19100" y="5349875"/>
            <a:ext cx="11553190" cy="33020"/>
          </a:xfrm>
          <a:prstGeom prst="line">
            <a:avLst/>
          </a:prstGeom>
          <a:noFill/>
          <a:ln w="19050">
            <a:solidFill>
              <a:srgbClr val="865F24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Pair Coding Meets AI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354830" y="2024380"/>
            <a:ext cx="35020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  <a:ln/>
        </p:spPr>
      </p:sp>
      <p:sp>
        <p:nvSpPr>
          <p:cNvPr id="8" name="Text 5"/>
          <p:cNvSpPr/>
          <p:nvPr/>
        </p:nvSpPr>
        <p:spPr>
          <a:xfrm>
            <a:off x="4354830" y="2024380"/>
            <a:ext cx="3502025" cy="2752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8100000">
            <a:off x="5953125" y="4578985"/>
            <a:ext cx="295275" cy="295275"/>
          </a:xfrm>
          <a:prstGeom prst="ellipse">
            <a:avLst/>
          </a:prstGeom>
          <a:solidFill>
            <a:srgbClr val="F2F2F2"/>
          </a:solidFill>
          <a:ln/>
        </p:spPr>
      </p:sp>
      <p:sp>
        <p:nvSpPr>
          <p:cNvPr id="10" name="Text 7"/>
          <p:cNvSpPr/>
          <p:nvPr/>
        </p:nvSpPr>
        <p:spPr>
          <a:xfrm rot="8100000">
            <a:off x="5953125" y="4578985"/>
            <a:ext cx="295275" cy="295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47740" y="5291455"/>
            <a:ext cx="115570" cy="115570"/>
          </a:xfrm>
          <a:prstGeom prst="ellipse">
            <a:avLst/>
          </a:prstGeom>
          <a:solidFill>
            <a:srgbClr val="F2F2F2"/>
          </a:solidFill>
          <a:ln w="38100">
            <a:solidFill>
              <a:srgbClr val="8080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047740" y="5291455"/>
            <a:ext cx="115570" cy="1155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09-28-15:22:09-d3ce488s8jdo4os5dd5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8127" y="4447369"/>
            <a:ext cx="609600" cy="863600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550545" y="2029460"/>
            <a:ext cx="35020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  <a:ln/>
        </p:spPr>
      </p:sp>
      <p:sp>
        <p:nvSpPr>
          <p:cNvPr id="15" name="Text 11"/>
          <p:cNvSpPr/>
          <p:nvPr/>
        </p:nvSpPr>
        <p:spPr>
          <a:xfrm>
            <a:off x="550545" y="2029460"/>
            <a:ext cx="3502025" cy="2752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 rot="8100000">
            <a:off x="2148840" y="4584065"/>
            <a:ext cx="295275" cy="295275"/>
          </a:xfrm>
          <a:prstGeom prst="ellipse">
            <a:avLst/>
          </a:prstGeom>
          <a:solidFill>
            <a:srgbClr val="F2F2F2"/>
          </a:solidFill>
          <a:ln/>
        </p:spPr>
      </p:sp>
      <p:sp>
        <p:nvSpPr>
          <p:cNvPr id="17" name="Text 13"/>
          <p:cNvSpPr/>
          <p:nvPr/>
        </p:nvSpPr>
        <p:spPr>
          <a:xfrm rot="8100000">
            <a:off x="2148840" y="4584065"/>
            <a:ext cx="295275" cy="295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2243455" y="5296535"/>
            <a:ext cx="115570" cy="115570"/>
          </a:xfrm>
          <a:prstGeom prst="ellipse">
            <a:avLst/>
          </a:prstGeom>
          <a:solidFill>
            <a:srgbClr val="F2F2F2"/>
          </a:solidFill>
          <a:ln w="38100">
            <a:solidFill>
              <a:srgbClr val="808080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2243455" y="5296535"/>
            <a:ext cx="115570" cy="1155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8148955" y="2024380"/>
            <a:ext cx="35020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  <a:ln/>
        </p:spPr>
      </p:sp>
      <p:sp>
        <p:nvSpPr>
          <p:cNvPr id="21" name="Text 17"/>
          <p:cNvSpPr/>
          <p:nvPr/>
        </p:nvSpPr>
        <p:spPr>
          <a:xfrm>
            <a:off x="8148955" y="2024380"/>
            <a:ext cx="3502025" cy="2752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 rot="8100000">
            <a:off x="9747250" y="4578985"/>
            <a:ext cx="295275" cy="295275"/>
          </a:xfrm>
          <a:prstGeom prst="ellipse">
            <a:avLst/>
          </a:prstGeom>
          <a:solidFill>
            <a:srgbClr val="F2F2F2"/>
          </a:solidFill>
          <a:ln/>
        </p:spPr>
      </p:sp>
      <p:sp>
        <p:nvSpPr>
          <p:cNvPr id="23" name="Text 19"/>
          <p:cNvSpPr/>
          <p:nvPr/>
        </p:nvSpPr>
        <p:spPr>
          <a:xfrm rot="8100000">
            <a:off x="9747250" y="4578985"/>
            <a:ext cx="295275" cy="295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9841865" y="5291455"/>
            <a:ext cx="115570" cy="115570"/>
          </a:xfrm>
          <a:prstGeom prst="ellipse">
            <a:avLst/>
          </a:prstGeom>
          <a:solidFill>
            <a:srgbClr val="F2F2F2"/>
          </a:solidFill>
          <a:ln w="38100">
            <a:solidFill>
              <a:srgbClr val="808080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9841865" y="5291455"/>
            <a:ext cx="115570" cy="1155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pic>
        <p:nvPicPr>
          <p:cNvPr id="26" name="Image 2" descr="https://kimi-img.moonshot.cn/pub/slides/slides_tmpl/image/25-09-28-15:22:09-d3ce488s8jdo4os5dd5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98604" y="4447369"/>
            <a:ext cx="609600" cy="863600"/>
          </a:xfrm>
          <a:prstGeom prst="rect">
            <a:avLst/>
          </a:prstGeom>
        </p:spPr>
      </p:pic>
      <p:pic>
        <p:nvPicPr>
          <p:cNvPr id="27" name="Image 3" descr="https://kimi-img.moonshot.cn/pub/slides/slides_tmpl/image/25-09-28-15:22:09-d3ce488s8jdo4os5dd5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97650" y="4447369"/>
            <a:ext cx="609600" cy="863600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550545" y="5566410"/>
            <a:ext cx="39312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Introduction to Pair Coding</a:t>
            </a:r>
            <a:endParaRPr lang="en-US" sz="1600" dirty="0"/>
          </a:p>
        </p:txBody>
      </p:sp>
      <p:sp>
        <p:nvSpPr>
          <p:cNvPr id="29" name="Shape 23"/>
          <p:cNvSpPr/>
          <p:nvPr/>
        </p:nvSpPr>
        <p:spPr>
          <a:xfrm>
            <a:off x="550545" y="2027555"/>
            <a:ext cx="3434080" cy="2746375"/>
          </a:xfrm>
          <a:prstGeom prst="roundRect">
            <a:avLst>
              <a:gd name="adj" fmla="val 8805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4"/>
          <p:cNvSpPr/>
          <p:nvPr/>
        </p:nvSpPr>
        <p:spPr>
          <a:xfrm>
            <a:off x="550545" y="2027555"/>
            <a:ext cx="3434080" cy="2746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Pair coding involves two developers working together on the same task, with one writing code and the other providing guidance and review. This model enhances collaboration and code quality.</a:t>
            </a:r>
            <a:endParaRPr lang="en-US" sz="1600" dirty="0"/>
          </a:p>
        </p:txBody>
      </p:sp>
      <p:sp>
        <p:nvSpPr>
          <p:cNvPr id="31" name="Text 25"/>
          <p:cNvSpPr/>
          <p:nvPr/>
        </p:nvSpPr>
        <p:spPr>
          <a:xfrm>
            <a:off x="4354830" y="5561330"/>
            <a:ext cx="39312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as a Third Partner</a:t>
            </a: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>
            <a:off x="4354830" y="2022475"/>
            <a:ext cx="3434080" cy="2746375"/>
          </a:xfrm>
          <a:prstGeom prst="roundRect">
            <a:avLst>
              <a:gd name="adj" fmla="val 8805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27"/>
          <p:cNvSpPr/>
          <p:nvPr/>
        </p:nvSpPr>
        <p:spPr>
          <a:xfrm>
            <a:off x="4354830" y="2022475"/>
            <a:ext cx="3434080" cy="2746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acts as a third, always-available partner in pair coding, providing real-time suggestions and feedback to augment human creativity and speed up the development process.</a:t>
            </a:r>
            <a:endParaRPr lang="en-US" sz="1600" dirty="0"/>
          </a:p>
        </p:txBody>
      </p:sp>
      <p:sp>
        <p:nvSpPr>
          <p:cNvPr id="34" name="Text 28"/>
          <p:cNvSpPr/>
          <p:nvPr/>
        </p:nvSpPr>
        <p:spPr>
          <a:xfrm>
            <a:off x="8148955" y="5561330"/>
            <a:ext cx="39312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Session Goal</a:t>
            </a:r>
            <a:endParaRPr lang="en-US" sz="1600" dirty="0"/>
          </a:p>
        </p:txBody>
      </p:sp>
      <p:sp>
        <p:nvSpPr>
          <p:cNvPr id="35" name="Shape 29"/>
          <p:cNvSpPr/>
          <p:nvPr/>
        </p:nvSpPr>
        <p:spPr>
          <a:xfrm>
            <a:off x="8148955" y="2022475"/>
            <a:ext cx="3434080" cy="2746375"/>
          </a:xfrm>
          <a:prstGeom prst="roundRect">
            <a:avLst>
              <a:gd name="adj" fmla="val 8805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36" name="Text 30"/>
          <p:cNvSpPr/>
          <p:nvPr/>
        </p:nvSpPr>
        <p:spPr>
          <a:xfrm>
            <a:off x="8148955" y="2022475"/>
            <a:ext cx="3434080" cy="2746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goal of this session is to understand how AI can enhance pair coding by automating repetitive tasks, providing instant feedback, and improving code quality without replacing human judgment.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Skill Split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9-28-15:22:08-d3ce480s8jdo4os5dd30.png"/>
          <p:cNvPicPr>
            <a:picLocks noChangeAspect="1"/>
          </p:cNvPicPr>
          <p:nvPr/>
        </p:nvPicPr>
        <p:blipFill>
          <a:blip r:embed="rId3"/>
          <a:srcRect t="137" b="137"/>
          <a:stretch/>
        </p:blipFill>
        <p:spPr>
          <a:xfrm>
            <a:off x="827723" y="1517650"/>
            <a:ext cx="10536555" cy="2073275"/>
          </a:xfrm>
          <a:prstGeom prst="rect">
            <a:avLst/>
          </a:prstGeom>
        </p:spPr>
      </p:pic>
      <p:sp>
        <p:nvSpPr>
          <p:cNvPr id="20" name="Shape 17"/>
          <p:cNvSpPr/>
          <p:nvPr/>
        </p:nvSpPr>
        <p:spPr>
          <a:xfrm>
            <a:off x="826770" y="3748405"/>
            <a:ext cx="4998720" cy="2484120"/>
          </a:xfrm>
          <a:prstGeom prst="roundRect">
            <a:avLst>
              <a:gd name="adj" fmla="val 6850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826770" y="3748405"/>
            <a:ext cx="4998720" cy="2484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 rot="8100000" flipH="1" flipV="1">
            <a:off x="1042035" y="3917950"/>
            <a:ext cx="407035" cy="366395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23" name="Text 20"/>
          <p:cNvSpPr/>
          <p:nvPr/>
        </p:nvSpPr>
        <p:spPr>
          <a:xfrm rot="8100000">
            <a:off x="1042035" y="3917950"/>
            <a:ext cx="407035" cy="366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333490" y="3748405"/>
            <a:ext cx="4998720" cy="2484120"/>
          </a:xfrm>
          <a:prstGeom prst="roundRect">
            <a:avLst>
              <a:gd name="adj" fmla="val 6850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6333490" y="3748405"/>
            <a:ext cx="4998720" cy="2484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 rot="8100000" flipH="1" flipV="1">
            <a:off x="6548755" y="3917950"/>
            <a:ext cx="407035" cy="366395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27" name="Text 24"/>
          <p:cNvSpPr/>
          <p:nvPr/>
        </p:nvSpPr>
        <p:spPr>
          <a:xfrm rot="8100000">
            <a:off x="6548755" y="3917950"/>
            <a:ext cx="407035" cy="366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162050" y="4015105"/>
            <a:ext cx="43834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AI's Strengths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162050" y="4429125"/>
            <a:ext cx="4381951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handling repetitive tasks like code completion, pattern recognition, and boilerplate generation, freeing developers to focus on more complex issues.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668770" y="4015105"/>
            <a:ext cx="43834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Uniqueness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668770" y="4429125"/>
            <a:ext cx="4381951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Humans uniquely own tasks requiring ethical decision-making, architectural design, and complex debugging, ensuring AI complements rather than replaces human expertise.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Inside Your IDE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5193665"/>
            <a:ext cx="12192000" cy="1664335"/>
          </a:xfrm>
          <a:prstGeom prst="rect">
            <a:avLst/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5193665"/>
            <a:ext cx="12192000" cy="16643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VSCode AI Extension Map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1320" y="1431290"/>
            <a:ext cx="2738755" cy="4253230"/>
          </a:xfrm>
          <a:prstGeom prst="roundRect">
            <a:avLst>
              <a:gd name="adj" fmla="val 7425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F0E1C9"/>
                </a:gs>
                <a:gs pos="100000">
                  <a:srgbClr val="D3BDA6"/>
                </a:gs>
              </a:gsLst>
              <a:lin ang="27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01320" y="1431290"/>
            <a:ext cx="2738755" cy="4253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191510" y="1786890"/>
            <a:ext cx="2738755" cy="4253230"/>
          </a:xfrm>
          <a:prstGeom prst="roundRect">
            <a:avLst>
              <a:gd name="adj" fmla="val 7425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F0E1C9"/>
                </a:gs>
                <a:gs pos="100000">
                  <a:srgbClr val="D3BDA6"/>
                </a:gs>
              </a:gsLst>
              <a:lin ang="2700000" scaled="1"/>
            </a:gra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191510" y="1786890"/>
            <a:ext cx="2738755" cy="4253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81700" y="1431290"/>
            <a:ext cx="2738755" cy="4253230"/>
          </a:xfrm>
          <a:prstGeom prst="roundRect">
            <a:avLst>
              <a:gd name="adj" fmla="val 7425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F0E1C9"/>
                </a:gs>
                <a:gs pos="100000">
                  <a:srgbClr val="D3BDA6"/>
                </a:gs>
              </a:gsLst>
              <a:lin ang="27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981700" y="1431290"/>
            <a:ext cx="2738755" cy="4253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771890" y="1786890"/>
            <a:ext cx="2738755" cy="4253230"/>
          </a:xfrm>
          <a:prstGeom prst="roundRect">
            <a:avLst>
              <a:gd name="adj" fmla="val 7425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F0E1C9"/>
                </a:gs>
                <a:gs pos="100000">
                  <a:srgbClr val="D3BDA6"/>
                </a:gs>
              </a:gsLst>
              <a:lin ang="2700000" scaled="1"/>
            </a:gra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771890" y="1786890"/>
            <a:ext cx="2738755" cy="4253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27685" y="1476375"/>
            <a:ext cx="110553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27685" y="2156460"/>
            <a:ext cx="243205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 Copilot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27685" y="2847340"/>
            <a:ext cx="2432050" cy="13644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 Copilot provides real-time code suggestions and completions, making it easier to write code quickly and efficiently.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317875" y="1831975"/>
            <a:ext cx="110553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317875" y="2512060"/>
            <a:ext cx="243205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TabNine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317875" y="3202940"/>
            <a:ext cx="2432050" cy="16375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TabNine offers AI-powered autocompletion for both individual lines and entire functions, reducing the time spent on repetitive coding tasks.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108065" y="1476375"/>
            <a:ext cx="110553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108065" y="2156460"/>
            <a:ext cx="243205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IntelliCode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108065" y="2847340"/>
            <a:ext cx="2432050" cy="21832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IntelliCode provides intelligent code completions based on best practices and the developer's coding patterns, improving efficiency when working with unfamiliar libraries.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898255" y="1831975"/>
            <a:ext cx="110553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898255" y="2512060"/>
            <a:ext cx="243205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SonarLint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898255" y="3202940"/>
            <a:ext cx="2432050" cy="5457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SonarLint helps developers identify potential code smells, security vulnerabilities, and other quality issues, ensuring high code standards.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One-Click Setup Flow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5384165"/>
            <a:ext cx="12221210" cy="147383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5384165"/>
            <a:ext cx="12221210" cy="14738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9-28-15:22:04-d3ce470s8jdo4os5dctg.png"/>
          <p:cNvPicPr>
            <a:picLocks noChangeAspect="1"/>
          </p:cNvPicPr>
          <p:nvPr/>
        </p:nvPicPr>
        <p:blipFill>
          <a:blip r:embed="rId3"/>
          <a:srcRect t="56" b="56"/>
          <a:stretch/>
        </p:blipFill>
        <p:spPr>
          <a:xfrm>
            <a:off x="5379085" y="1833880"/>
            <a:ext cx="6076315" cy="3403600"/>
          </a:xfrm>
          <a:prstGeom prst="rect">
            <a:avLst/>
          </a:prstGeom>
        </p:spPr>
      </p:pic>
      <p:sp>
        <p:nvSpPr>
          <p:cNvPr id="20" name="Shape 17"/>
          <p:cNvSpPr/>
          <p:nvPr/>
        </p:nvSpPr>
        <p:spPr>
          <a:xfrm>
            <a:off x="811530" y="1426845"/>
            <a:ext cx="4083050" cy="47548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811530" y="1426845"/>
            <a:ext cx="4083050" cy="4754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102995" y="1773555"/>
            <a:ext cx="3500120" cy="62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 Process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102995" y="2710815"/>
            <a:ext cx="3500120" cy="3124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Setting up AI extensions in VSCode is straightforward: install the extension, authenticate, and configure language settings. Shared settings ensure consistency across team machines.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D3BDA6"/>
      </a:accent1>
      <a:accent2>
        <a:srgbClr val="DBB479"/>
      </a:accent2>
      <a:accent3>
        <a:srgbClr val="AB8A7D"/>
      </a:accent3>
      <a:accent4>
        <a:srgbClr val="2C3741"/>
      </a:accent4>
      <a:accent5>
        <a:srgbClr val="2C3741"/>
      </a:accent5>
      <a:accent6>
        <a:srgbClr val="DBB47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1595</Words>
  <Application>Microsoft Office PowerPoint</Application>
  <PresentationFormat>Widescreen</PresentationFormat>
  <Paragraphs>252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Pair Coding Playbook</dc:title>
  <dc:subject>AI Pair Coding Playbook</dc:subject>
  <dc:creator>Kimi</dc:creator>
  <cp:lastModifiedBy>Sean</cp:lastModifiedBy>
  <cp:revision>2</cp:revision>
  <dcterms:created xsi:type="dcterms:W3CDTF">2025-12-03T09:19:21Z</dcterms:created>
  <dcterms:modified xsi:type="dcterms:W3CDTF">2025-12-03T09:22:24Z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Pair Coding Playbook","ContentProducer":"001191110108MACG2KBH8F10000","ProduceID":"d4nvvtkn907ad39cvh40","ReservedCode1":"","ContentPropagator":"001191110108MACG2KBH8F20000","PropagateID":"d4nvvtkn907ad39cvh40","ReservedCode2":""}</vt:lpwstr>
  </property>
</Properties>
</file>